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notesSlides/notesSlide14.xml" ContentType="application/vnd.openxmlformats-officedocument.presentationml.notesSlide+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894" r:id="rId1"/>
  </p:sldMasterIdLst>
  <p:notesMasterIdLst>
    <p:notesMasterId r:id="rId57"/>
  </p:notesMasterIdLst>
  <p:sldIdLst>
    <p:sldId id="256" r:id="rId2"/>
    <p:sldId id="257" r:id="rId3"/>
    <p:sldId id="490" r:id="rId4"/>
    <p:sldId id="491" r:id="rId5"/>
    <p:sldId id="492" r:id="rId6"/>
    <p:sldId id="522" r:id="rId7"/>
    <p:sldId id="523" r:id="rId8"/>
    <p:sldId id="493" r:id="rId9"/>
    <p:sldId id="494" r:id="rId10"/>
    <p:sldId id="495" r:id="rId11"/>
    <p:sldId id="496" r:id="rId12"/>
    <p:sldId id="497" r:id="rId13"/>
    <p:sldId id="476" r:id="rId14"/>
    <p:sldId id="292" r:id="rId15"/>
    <p:sldId id="262" r:id="rId16"/>
    <p:sldId id="403" r:id="rId17"/>
    <p:sldId id="404" r:id="rId18"/>
    <p:sldId id="405" r:id="rId19"/>
    <p:sldId id="406" r:id="rId20"/>
    <p:sldId id="407" r:id="rId21"/>
    <p:sldId id="408" r:id="rId22"/>
    <p:sldId id="409" r:id="rId23"/>
    <p:sldId id="410" r:id="rId24"/>
    <p:sldId id="411" r:id="rId25"/>
    <p:sldId id="412" r:id="rId26"/>
    <p:sldId id="413" r:id="rId27"/>
    <p:sldId id="414" r:id="rId28"/>
    <p:sldId id="415" r:id="rId29"/>
    <p:sldId id="498" r:id="rId30"/>
    <p:sldId id="499" r:id="rId31"/>
    <p:sldId id="500" r:id="rId32"/>
    <p:sldId id="266" r:id="rId33"/>
    <p:sldId id="501" r:id="rId34"/>
    <p:sldId id="530" r:id="rId35"/>
    <p:sldId id="293" r:id="rId36"/>
    <p:sldId id="295" r:id="rId37"/>
    <p:sldId id="297" r:id="rId38"/>
    <p:sldId id="524" r:id="rId39"/>
    <p:sldId id="508" r:id="rId40"/>
    <p:sldId id="526" r:id="rId41"/>
    <p:sldId id="384" r:id="rId42"/>
    <p:sldId id="416" r:id="rId43"/>
    <p:sldId id="467" r:id="rId44"/>
    <p:sldId id="418" r:id="rId45"/>
    <p:sldId id="419" r:id="rId46"/>
    <p:sldId id="422" r:id="rId47"/>
    <p:sldId id="420" r:id="rId48"/>
    <p:sldId id="421" r:id="rId49"/>
    <p:sldId id="531" r:id="rId50"/>
    <p:sldId id="532" r:id="rId51"/>
    <p:sldId id="389" r:id="rId52"/>
    <p:sldId id="390" r:id="rId53"/>
    <p:sldId id="502" r:id="rId54"/>
    <p:sldId id="503" r:id="rId55"/>
    <p:sldId id="272" r:id="rId56"/>
  </p:sldIdLst>
  <p:sldSz cx="9144000" cy="5143500" type="screen16x9"/>
  <p:notesSz cx="6858000" cy="9144000"/>
  <p:embeddedFontLst>
    <p:embeddedFont>
      <p:font typeface="Poppins Black" charset="0"/>
      <p:bold r:id="rId58"/>
    </p:embeddedFont>
    <p:embeddedFont>
      <p:font typeface="Calibri" pitchFamily="34" charset="0"/>
      <p:regular r:id="rId59"/>
      <p:bold r:id="rId60"/>
      <p:italic r:id="rId61"/>
      <p:boldItalic r:id="rId62"/>
    </p:embeddedFont>
    <p:embeddedFont>
      <p:font typeface="Times" charset="0"/>
      <p:regular r:id="rId63"/>
      <p:bold r:id="rId64"/>
      <p:italic r:id="rId65"/>
      <p:boldItalic r:id="rId66"/>
    </p:embeddedFont>
    <p:embeddedFont>
      <p:font typeface="Garamond" pitchFamily="18" charset="0"/>
      <p:regular r:id="rId67"/>
      <p:bold r:id="rId68"/>
      <p:italic r:id="rId69"/>
    </p:embeddedFont>
    <p:embeddedFont>
      <p:font typeface="Poppins" charset="0"/>
      <p:regular r:id="rId70"/>
    </p:embeddedFont>
    <p:embeddedFont>
      <p:font typeface="Cambria Math" pitchFamily="18" charset="0"/>
      <p:regular r:id="rId71"/>
    </p:embeddedFont>
    <p:embeddedFont>
      <p:font typeface="SimSun" pitchFamily="2" charset="-122"/>
      <p:regular r:id="rId72"/>
    </p:embeddedFont>
    <p:embeddedFont>
      <p:font typeface="Bebas Neue" charset="0"/>
      <p:regular r:id="rId7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711" userDrawn="1">
          <p15:clr>
            <a:srgbClr val="9AA0A6"/>
          </p15:clr>
        </p15:guide>
        <p15:guide id="2" pos="287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A5B7C5"/>
    <a:srgbClr val="445D73"/>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varScale="1">
        <p:scale>
          <a:sx n="109" d="100"/>
          <a:sy n="109" d="100"/>
        </p:scale>
        <p:origin x="-62" y="-86"/>
      </p:cViewPr>
      <p:guideLst>
        <p:guide orient="horz" pos="711"/>
        <p:guide pos="2871"/>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6.fntdata"/><Relationship Id="rId68" Type="http://schemas.openxmlformats.org/officeDocument/2006/relationships/font" Target="fonts/font11.fntdata"/><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b28366aba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b28366aba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1b290a72fa3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1b290a72fa3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xmlns="" val="673178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1b290a72fa3_1_10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 name="Google Shape;1165;g1b290a72fa3_1_10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1b290a72fa3_1_1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1b290a72fa3_1_1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728284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1b290a72fa3_1_1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1b290a72fa3_1_1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1b290a72fa3_1_1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1b290a72fa3_1_1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1b290a72fa3_1_1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1b290a72fa3_1_1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1b290a72fa3_1_1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1b290a72fa3_1_1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1b290a72fa3_1_1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1b290a72fa3_1_1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1b290a72fa3_1_1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1b290a72fa3_1_1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5"/>
        <p:cNvGrpSpPr/>
        <p:nvPr/>
      </p:nvGrpSpPr>
      <p:grpSpPr>
        <a:xfrm>
          <a:off x="0" y="0"/>
          <a:ext cx="0" cy="0"/>
          <a:chOff x="0" y="0"/>
          <a:chExt cx="0" cy="0"/>
        </a:xfrm>
      </p:grpSpPr>
      <p:sp>
        <p:nvSpPr>
          <p:cNvPr id="1576" name="Google Shape;1576;g1b5b0da4788_1_18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7" name="Google Shape;1577;g1b5b0da4788_1_18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1b28366aba4_0_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1b28366aba4_0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b28366aba4_0_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b28366aba4_0_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743970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b28366aba4_0_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b28366aba4_0_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974491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1b28366aba4_0_1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1b28366aba4_0_1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4237392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1b290a72fa3_1_10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6" name="Google Shape;1156;g1b290a72fa3_1_10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9044452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b290a72fa3_1_9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b290a72fa3_1_9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745840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b290a72fa3_1_9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b290a72fa3_1_9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1b28366aba4_0_1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1b28366aba4_0_1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PanelTitle-GrommetsCombine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9141619" cy="5142161"/>
          </a:xfrm>
          <a:prstGeom prst="rect">
            <a:avLst/>
          </a:prstGeom>
        </p:spPr>
      </p:pic>
      <p:sp>
        <p:nvSpPr>
          <p:cNvPr id="2" name="Title 1"/>
          <p:cNvSpPr>
            <a:spLocks noGrp="1"/>
          </p:cNvSpPr>
          <p:nvPr>
            <p:ph type="ctrTitle"/>
          </p:nvPr>
        </p:nvSpPr>
        <p:spPr>
          <a:xfrm>
            <a:off x="2019299" y="1403349"/>
            <a:ext cx="5111752" cy="1136650"/>
          </a:xfrm>
        </p:spPr>
        <p:txBody>
          <a:bodyPr anchor="b">
            <a:noAutofit/>
          </a:bodyPr>
          <a:lstStyle>
            <a:lvl1pPr algn="ctr">
              <a:defRPr sz="4050">
                <a:effectLst/>
              </a:defRPr>
            </a:lvl1pPr>
          </a:lstStyle>
          <a:p>
            <a:r>
              <a:rPr lang="en-US"/>
              <a:t>Click to edit Master title style</a:t>
            </a:r>
            <a:endParaRPr lang="en-US" dirty="0"/>
          </a:p>
        </p:txBody>
      </p:sp>
      <p:sp>
        <p:nvSpPr>
          <p:cNvPr id="3" name="Subtitle 2"/>
          <p:cNvSpPr>
            <a:spLocks noGrp="1"/>
          </p:cNvSpPr>
          <p:nvPr>
            <p:ph type="subTitle" idx="1"/>
          </p:nvPr>
        </p:nvSpPr>
        <p:spPr>
          <a:xfrm>
            <a:off x="2019299" y="2743198"/>
            <a:ext cx="5111752" cy="990602"/>
          </a:xfrm>
        </p:spPr>
        <p:txBody>
          <a:bodyPr anchor="t">
            <a:normAutofit/>
          </a:bodyPr>
          <a:lstStyle>
            <a:lvl1pPr marL="0" indent="0" algn="ctr">
              <a:buNone/>
              <a:defRPr sz="1575">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5987425" y="3778247"/>
            <a:ext cx="673100" cy="209550"/>
          </a:xfrm>
        </p:spPr>
        <p:txBody>
          <a:bodyPr/>
          <a:lstStyle/>
          <a:p>
            <a:fld id="{B61BEF0D-F0BB-DE4B-95CE-6DB70DBA9567}" type="datetimeFigureOut">
              <a:rPr lang="en-US" smtClean="0"/>
              <a:pPr/>
              <a:t>11/29/2025</a:t>
            </a:fld>
            <a:endParaRPr lang="en-US" dirty="0"/>
          </a:p>
        </p:txBody>
      </p:sp>
      <p:sp>
        <p:nvSpPr>
          <p:cNvPr id="5" name="Footer Placeholder 4"/>
          <p:cNvSpPr>
            <a:spLocks noGrp="1"/>
          </p:cNvSpPr>
          <p:nvPr>
            <p:ph type="ftr" sz="quarter" idx="11"/>
          </p:nvPr>
        </p:nvSpPr>
        <p:spPr>
          <a:xfrm>
            <a:off x="2019298" y="3778247"/>
            <a:ext cx="3910976" cy="209550"/>
          </a:xfrm>
        </p:spPr>
        <p:txBody>
          <a:bodyPr/>
          <a:lstStyle/>
          <a:p>
            <a:endParaRPr lang="en-US" dirty="0"/>
          </a:p>
        </p:txBody>
      </p:sp>
      <p:sp>
        <p:nvSpPr>
          <p:cNvPr id="6" name="Slide Number Placeholder 5"/>
          <p:cNvSpPr>
            <a:spLocks noGrp="1"/>
          </p:cNvSpPr>
          <p:nvPr>
            <p:ph type="sldNum" sz="quarter" idx="12"/>
          </p:nvPr>
        </p:nvSpPr>
        <p:spPr>
          <a:xfrm>
            <a:off x="6717676" y="3778247"/>
            <a:ext cx="413375" cy="209550"/>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2019299" y="2641598"/>
            <a:ext cx="5111751"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632884748"/>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1551" y="3611561"/>
            <a:ext cx="7207250" cy="425054"/>
          </a:xfrm>
        </p:spPr>
        <p:txBody>
          <a:bodyPr anchor="b">
            <a:normAutofit/>
          </a:bodyPr>
          <a:lstStyle>
            <a:lvl1pPr algn="ctr">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1070" y="781050"/>
            <a:ext cx="7579479" cy="2501902"/>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971551" y="4036615"/>
            <a:ext cx="7207250" cy="370284"/>
          </a:xfrm>
        </p:spPr>
        <p:txBody>
          <a:bodyPr>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6C5516DA-9D86-4E1E-A623-C11F9F74EB59}" type="datetimeFigureOut">
              <a:rPr lang="en-US" smtClean="0"/>
              <a:pPr/>
              <a:t>11/29/2025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xmlns="" val="65684987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77901" y="736599"/>
            <a:ext cx="7194549" cy="2216151"/>
          </a:xfrm>
        </p:spPr>
        <p:txBody>
          <a:bodyPr anchor="ctr">
            <a:normAutofit/>
          </a:bodyPr>
          <a:lstStyle>
            <a:lvl1pPr algn="ctr">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977901" y="3257550"/>
            <a:ext cx="7194549" cy="11493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C5516DA-9D86-4E1E-A623-C11F9F74EB59}" type="datetimeFigureOut">
              <a:rPr lang="en-US" smtClean="0"/>
              <a:pPr/>
              <a:t>11/29/2025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047127" y="3105149"/>
            <a:ext cx="7055474"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560682343"/>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60" y="736599"/>
            <a:ext cx="6972299" cy="1778001"/>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256109" y="2514600"/>
            <a:ext cx="6629402" cy="438150"/>
          </a:xfrm>
        </p:spPr>
        <p:txBody>
          <a:bodyPr anchor="ctr">
            <a:normAutofit/>
          </a:bodyPr>
          <a:lstStyle>
            <a:lvl1pPr marL="0" indent="0" algn="r">
              <a:buFontTx/>
              <a:buNone/>
              <a:defRPr sz="150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Edit Master text styles</a:t>
            </a:r>
          </a:p>
        </p:txBody>
      </p:sp>
      <p:sp>
        <p:nvSpPr>
          <p:cNvPr id="3" name="Text Placeholder 2"/>
          <p:cNvSpPr>
            <a:spLocks noGrp="1"/>
          </p:cNvSpPr>
          <p:nvPr>
            <p:ph type="body" idx="1"/>
          </p:nvPr>
        </p:nvSpPr>
        <p:spPr>
          <a:xfrm>
            <a:off x="971551" y="3257550"/>
            <a:ext cx="7207250" cy="11493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C5516DA-9D86-4E1E-A623-C11F9F74EB59}" type="datetimeFigureOut">
              <a:rPr lang="en-US" smtClean="0"/>
              <a:pPr/>
              <a:t>11/29/2025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4" name="TextBox 13"/>
          <p:cNvSpPr txBox="1"/>
          <p:nvPr/>
        </p:nvSpPr>
        <p:spPr>
          <a:xfrm>
            <a:off x="646510" y="659971"/>
            <a:ext cx="457200"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5" name="TextBox 14"/>
          <p:cNvSpPr txBox="1"/>
          <p:nvPr/>
        </p:nvSpPr>
        <p:spPr>
          <a:xfrm>
            <a:off x="7950200" y="2120903"/>
            <a:ext cx="457200"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cxnSp>
        <p:nvCxnSpPr>
          <p:cNvPr id="19" name="Straight Connector 18"/>
          <p:cNvCxnSpPr/>
          <p:nvPr/>
        </p:nvCxnSpPr>
        <p:spPr>
          <a:xfrm>
            <a:off x="1047127" y="3105149"/>
            <a:ext cx="7055474"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951723754"/>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71552" y="2481436"/>
            <a:ext cx="7207251" cy="1101600"/>
          </a:xfrm>
        </p:spPr>
        <p:txBody>
          <a:bodyPr anchor="b">
            <a:normAutofit/>
          </a:bodyPr>
          <a:lstStyle>
            <a:lvl1pPr algn="l">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971551" y="3583036"/>
            <a:ext cx="7207251" cy="645300"/>
          </a:xfrm>
        </p:spPr>
        <p:txBody>
          <a:bodyPr anchor="t">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C5516DA-9D86-4E1E-A623-C11F9F74EB59}" type="datetimeFigureOut">
              <a:rPr lang="en-US" smtClean="0"/>
              <a:pPr/>
              <a:t>11/29/2025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xmlns="" val="4066086154"/>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084660" y="736599"/>
            <a:ext cx="6972299" cy="1682751"/>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14" name="Text Placeholder 2"/>
          <p:cNvSpPr>
            <a:spLocks noGrp="1"/>
          </p:cNvSpPr>
          <p:nvPr>
            <p:ph type="body" idx="13"/>
          </p:nvPr>
        </p:nvSpPr>
        <p:spPr>
          <a:xfrm>
            <a:off x="971551" y="2729484"/>
            <a:ext cx="7207251" cy="665226"/>
          </a:xfrm>
        </p:spPr>
        <p:txBody>
          <a:bodyPr anchor="b">
            <a:normAutofit/>
          </a:bodyPr>
          <a:lstStyle>
            <a:lvl1pPr marL="0" indent="0" algn="l">
              <a:spcBef>
                <a:spcPts val="0"/>
              </a:spcBef>
              <a:buNone/>
              <a:defRPr sz="18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971551" y="3397250"/>
            <a:ext cx="7207251" cy="100965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C5516DA-9D86-4E1E-A623-C11F9F74EB59}" type="datetimeFigureOut">
              <a:rPr lang="en-US" smtClean="0"/>
              <a:pPr/>
              <a:t>11/29/2025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2" name="TextBox 11"/>
          <p:cNvSpPr txBox="1"/>
          <p:nvPr/>
        </p:nvSpPr>
        <p:spPr>
          <a:xfrm>
            <a:off x="646510" y="659971"/>
            <a:ext cx="457200"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3" name="TextBox 12"/>
          <p:cNvSpPr txBox="1"/>
          <p:nvPr/>
        </p:nvSpPr>
        <p:spPr>
          <a:xfrm>
            <a:off x="7950200" y="1949446"/>
            <a:ext cx="457200"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cxnSp>
        <p:nvCxnSpPr>
          <p:cNvPr id="26" name="Straight Connector 25"/>
          <p:cNvCxnSpPr/>
          <p:nvPr/>
        </p:nvCxnSpPr>
        <p:spPr>
          <a:xfrm>
            <a:off x="1047127" y="2571750"/>
            <a:ext cx="7055474"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2016516098"/>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971551" y="736599"/>
            <a:ext cx="7207250" cy="1682751"/>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1" name="Text Placeholder 2"/>
          <p:cNvSpPr>
            <a:spLocks noGrp="1"/>
          </p:cNvSpPr>
          <p:nvPr>
            <p:ph type="body" idx="13"/>
          </p:nvPr>
        </p:nvSpPr>
        <p:spPr>
          <a:xfrm>
            <a:off x="971551" y="2722626"/>
            <a:ext cx="7207251" cy="630936"/>
          </a:xfrm>
        </p:spPr>
        <p:txBody>
          <a:bodyPr anchor="b">
            <a:normAutofit/>
          </a:bodyPr>
          <a:lstStyle>
            <a:lvl1pPr marL="0" indent="0" algn="l">
              <a:spcBef>
                <a:spcPts val="0"/>
              </a:spcBef>
              <a:buNone/>
              <a:defRPr sz="21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971550" y="3352800"/>
            <a:ext cx="7207253" cy="105410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C5516DA-9D86-4E1E-A623-C11F9F74EB59}" type="datetimeFigureOut">
              <a:rPr lang="en-US" smtClean="0"/>
              <a:pPr/>
              <a:t>11/29/2025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047127" y="2571750"/>
            <a:ext cx="7055474"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2986016358"/>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047127" y="1816100"/>
            <a:ext cx="7055474"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983476058"/>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9518" y="736599"/>
            <a:ext cx="1418171" cy="36703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71549" y="736599"/>
            <a:ext cx="5574769" cy="3670301"/>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6647918" y="742950"/>
            <a:ext cx="0" cy="365760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4193843752"/>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8"/>
        <p:cNvGrpSpPr/>
        <p:nvPr/>
      </p:nvGrpSpPr>
      <p:grpSpPr>
        <a:xfrm>
          <a:off x="0" y="0"/>
          <a:ext cx="0" cy="0"/>
          <a:chOff x="0" y="0"/>
          <a:chExt cx="0" cy="0"/>
        </a:xfrm>
      </p:grpSpPr>
      <p:sp>
        <p:nvSpPr>
          <p:cNvPr id="15" name="Google Shape;15;p2"/>
          <p:cNvSpPr txBox="1">
            <a:spLocks noGrp="1"/>
          </p:cNvSpPr>
          <p:nvPr>
            <p:ph type="ctrTitle"/>
          </p:nvPr>
        </p:nvSpPr>
        <p:spPr>
          <a:xfrm>
            <a:off x="844850" y="1490700"/>
            <a:ext cx="3795000" cy="2162100"/>
          </a:xfrm>
          <a:prstGeom prst="rect">
            <a:avLst/>
          </a:prstGeom>
        </p:spPr>
        <p:txBody>
          <a:bodyPr spcFirstLastPara="1" wrap="square" lIns="91425" tIns="91425" rIns="91425" bIns="91425" anchor="t" anchorCtr="0">
            <a:noAutofit/>
          </a:bodyPr>
          <a:lstStyle>
            <a:lvl1pPr lvl="0" algn="ctr">
              <a:spcBef>
                <a:spcPts val="0"/>
              </a:spcBef>
              <a:spcAft>
                <a:spcPts val="0"/>
              </a:spcAft>
              <a:buSzPts val="5200"/>
              <a:buNone/>
              <a:defRPr sz="3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extLst>
      <p:ext uri="{BB962C8B-B14F-4D97-AF65-F5344CB8AC3E}">
        <p14:creationId xmlns:p14="http://schemas.microsoft.com/office/powerpoint/2010/main" xmlns="" val="14965025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00"/>
        <p:cNvGrpSpPr/>
        <p:nvPr/>
      </p:nvGrpSpPr>
      <p:grpSpPr>
        <a:xfrm>
          <a:off x="0" y="0"/>
          <a:ext cx="0" cy="0"/>
          <a:chOff x="0" y="0"/>
          <a:chExt cx="0" cy="0"/>
        </a:xfrm>
      </p:grpSpPr>
      <p:sp>
        <p:nvSpPr>
          <p:cNvPr id="107" name="Google Shape;107;p13"/>
          <p:cNvSpPr txBox="1">
            <a:spLocks noGrp="1"/>
          </p:cNvSpPr>
          <p:nvPr>
            <p:ph type="title" hasCustomPrompt="1"/>
          </p:nvPr>
        </p:nvSpPr>
        <p:spPr>
          <a:xfrm>
            <a:off x="1132738" y="1955275"/>
            <a:ext cx="2292900" cy="59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6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 name="Google Shape;108;p13"/>
          <p:cNvSpPr txBox="1">
            <a:spLocks noGrp="1"/>
          </p:cNvSpPr>
          <p:nvPr>
            <p:ph type="subTitle" idx="1"/>
          </p:nvPr>
        </p:nvSpPr>
        <p:spPr>
          <a:xfrm>
            <a:off x="1132750" y="2755025"/>
            <a:ext cx="2292900" cy="898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panose="020B0606020202050201"/>
              <a:buNone/>
              <a:defRPr sz="2000">
                <a:solidFill>
                  <a:schemeClr val="dk1"/>
                </a:solidFill>
                <a:latin typeface="Poppins Black" panose="00000800000000000000"/>
                <a:ea typeface="Poppins Black" panose="00000800000000000000"/>
                <a:cs typeface="Poppins Black" panose="00000800000000000000"/>
                <a:sym typeface="Poppins Black" panose="00000800000000000000"/>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109" name="Google Shape;109;p13"/>
          <p:cNvSpPr txBox="1">
            <a:spLocks noGrp="1"/>
          </p:cNvSpPr>
          <p:nvPr>
            <p:ph type="title" idx="2"/>
          </p:nvPr>
        </p:nvSpPr>
        <p:spPr>
          <a:xfrm>
            <a:off x="715100" y="535000"/>
            <a:ext cx="7713900" cy="7107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Clr>
                <a:schemeClr val="dk1"/>
              </a:buClr>
              <a:buSzPts val="3500"/>
              <a:buFont typeface="Poppins Black" panose="00000800000000000000"/>
              <a:buNone/>
              <a:defRPr>
                <a:solidFill>
                  <a:schemeClr val="dk1"/>
                </a:solidFill>
                <a:latin typeface="Poppins Black" panose="00000800000000000000"/>
                <a:ea typeface="Poppins Black" panose="00000800000000000000"/>
                <a:cs typeface="Poppins Black" panose="00000800000000000000"/>
                <a:sym typeface="Poppins Black" panose="00000800000000000000"/>
              </a:defRPr>
            </a:lvl1pPr>
            <a:lvl2pPr lvl="1" algn="ctr" rtl="0">
              <a:lnSpc>
                <a:spcPct val="115000"/>
              </a:lnSpc>
              <a:spcBef>
                <a:spcPts val="0"/>
              </a:spcBef>
              <a:spcAft>
                <a:spcPts val="0"/>
              </a:spcAft>
              <a:buClr>
                <a:schemeClr val="dk1"/>
              </a:buClr>
              <a:buSzPts val="3500"/>
              <a:buFont typeface="Poppins Black" panose="00000800000000000000"/>
              <a:buNone/>
              <a:defRPr sz="3500">
                <a:solidFill>
                  <a:schemeClr val="dk1"/>
                </a:solidFill>
                <a:latin typeface="Poppins Black" panose="00000800000000000000"/>
                <a:ea typeface="Poppins Black" panose="00000800000000000000"/>
                <a:cs typeface="Poppins Black" panose="00000800000000000000"/>
                <a:sym typeface="Poppins Black" panose="00000800000000000000"/>
              </a:defRPr>
            </a:lvl2pPr>
            <a:lvl3pPr lvl="2" algn="ctr" rtl="0">
              <a:lnSpc>
                <a:spcPct val="115000"/>
              </a:lnSpc>
              <a:spcBef>
                <a:spcPts val="0"/>
              </a:spcBef>
              <a:spcAft>
                <a:spcPts val="0"/>
              </a:spcAft>
              <a:buClr>
                <a:schemeClr val="dk1"/>
              </a:buClr>
              <a:buSzPts val="3500"/>
              <a:buFont typeface="Poppins Black" panose="00000800000000000000"/>
              <a:buNone/>
              <a:defRPr sz="3500">
                <a:solidFill>
                  <a:schemeClr val="dk1"/>
                </a:solidFill>
                <a:latin typeface="Poppins Black" panose="00000800000000000000"/>
                <a:ea typeface="Poppins Black" panose="00000800000000000000"/>
                <a:cs typeface="Poppins Black" panose="00000800000000000000"/>
                <a:sym typeface="Poppins Black" panose="00000800000000000000"/>
              </a:defRPr>
            </a:lvl3pPr>
            <a:lvl4pPr lvl="3" algn="ctr" rtl="0">
              <a:lnSpc>
                <a:spcPct val="115000"/>
              </a:lnSpc>
              <a:spcBef>
                <a:spcPts val="0"/>
              </a:spcBef>
              <a:spcAft>
                <a:spcPts val="0"/>
              </a:spcAft>
              <a:buClr>
                <a:schemeClr val="dk1"/>
              </a:buClr>
              <a:buSzPts val="3500"/>
              <a:buFont typeface="Poppins Black" panose="00000800000000000000"/>
              <a:buNone/>
              <a:defRPr sz="3500">
                <a:solidFill>
                  <a:schemeClr val="dk1"/>
                </a:solidFill>
                <a:latin typeface="Poppins Black" panose="00000800000000000000"/>
                <a:ea typeface="Poppins Black" panose="00000800000000000000"/>
                <a:cs typeface="Poppins Black" panose="00000800000000000000"/>
                <a:sym typeface="Poppins Black" panose="00000800000000000000"/>
              </a:defRPr>
            </a:lvl4pPr>
            <a:lvl5pPr lvl="4" algn="ctr" rtl="0">
              <a:lnSpc>
                <a:spcPct val="115000"/>
              </a:lnSpc>
              <a:spcBef>
                <a:spcPts val="0"/>
              </a:spcBef>
              <a:spcAft>
                <a:spcPts val="0"/>
              </a:spcAft>
              <a:buClr>
                <a:schemeClr val="dk1"/>
              </a:buClr>
              <a:buSzPts val="3500"/>
              <a:buFont typeface="Poppins Black" panose="00000800000000000000"/>
              <a:buNone/>
              <a:defRPr sz="3500">
                <a:solidFill>
                  <a:schemeClr val="dk1"/>
                </a:solidFill>
                <a:latin typeface="Poppins Black" panose="00000800000000000000"/>
                <a:ea typeface="Poppins Black" panose="00000800000000000000"/>
                <a:cs typeface="Poppins Black" panose="00000800000000000000"/>
                <a:sym typeface="Poppins Black" panose="00000800000000000000"/>
              </a:defRPr>
            </a:lvl5pPr>
            <a:lvl6pPr lvl="5" algn="ctr" rtl="0">
              <a:lnSpc>
                <a:spcPct val="115000"/>
              </a:lnSpc>
              <a:spcBef>
                <a:spcPts val="0"/>
              </a:spcBef>
              <a:spcAft>
                <a:spcPts val="0"/>
              </a:spcAft>
              <a:buClr>
                <a:schemeClr val="dk1"/>
              </a:buClr>
              <a:buSzPts val="3500"/>
              <a:buFont typeface="Poppins Black" panose="00000800000000000000"/>
              <a:buNone/>
              <a:defRPr sz="3500">
                <a:solidFill>
                  <a:schemeClr val="dk1"/>
                </a:solidFill>
                <a:latin typeface="Poppins Black" panose="00000800000000000000"/>
                <a:ea typeface="Poppins Black" panose="00000800000000000000"/>
                <a:cs typeface="Poppins Black" panose="00000800000000000000"/>
                <a:sym typeface="Poppins Black" panose="00000800000000000000"/>
              </a:defRPr>
            </a:lvl6pPr>
            <a:lvl7pPr lvl="6" algn="ctr" rtl="0">
              <a:lnSpc>
                <a:spcPct val="115000"/>
              </a:lnSpc>
              <a:spcBef>
                <a:spcPts val="0"/>
              </a:spcBef>
              <a:spcAft>
                <a:spcPts val="0"/>
              </a:spcAft>
              <a:buClr>
                <a:schemeClr val="dk1"/>
              </a:buClr>
              <a:buSzPts val="3500"/>
              <a:buFont typeface="Poppins Black" panose="00000800000000000000"/>
              <a:buNone/>
              <a:defRPr sz="3500">
                <a:solidFill>
                  <a:schemeClr val="dk1"/>
                </a:solidFill>
                <a:latin typeface="Poppins Black" panose="00000800000000000000"/>
                <a:ea typeface="Poppins Black" panose="00000800000000000000"/>
                <a:cs typeface="Poppins Black" panose="00000800000000000000"/>
                <a:sym typeface="Poppins Black" panose="00000800000000000000"/>
              </a:defRPr>
            </a:lvl7pPr>
            <a:lvl8pPr lvl="7" algn="ctr" rtl="0">
              <a:lnSpc>
                <a:spcPct val="115000"/>
              </a:lnSpc>
              <a:spcBef>
                <a:spcPts val="0"/>
              </a:spcBef>
              <a:spcAft>
                <a:spcPts val="0"/>
              </a:spcAft>
              <a:buClr>
                <a:schemeClr val="dk1"/>
              </a:buClr>
              <a:buSzPts val="3500"/>
              <a:buFont typeface="Poppins Black" panose="00000800000000000000"/>
              <a:buNone/>
              <a:defRPr sz="3500">
                <a:solidFill>
                  <a:schemeClr val="dk1"/>
                </a:solidFill>
                <a:latin typeface="Poppins Black" panose="00000800000000000000"/>
                <a:ea typeface="Poppins Black" panose="00000800000000000000"/>
                <a:cs typeface="Poppins Black" panose="00000800000000000000"/>
                <a:sym typeface="Poppins Black" panose="00000800000000000000"/>
              </a:defRPr>
            </a:lvl8pPr>
            <a:lvl9pPr lvl="8" algn="ctr" rtl="0">
              <a:lnSpc>
                <a:spcPct val="115000"/>
              </a:lnSpc>
              <a:spcBef>
                <a:spcPts val="0"/>
              </a:spcBef>
              <a:spcAft>
                <a:spcPts val="0"/>
              </a:spcAft>
              <a:buClr>
                <a:schemeClr val="dk1"/>
              </a:buClr>
              <a:buSzPts val="3500"/>
              <a:buFont typeface="Poppins Black" panose="00000800000000000000"/>
              <a:buNone/>
              <a:defRPr sz="3500">
                <a:solidFill>
                  <a:schemeClr val="dk1"/>
                </a:solidFill>
                <a:latin typeface="Poppins Black" panose="00000800000000000000"/>
                <a:ea typeface="Poppins Black" panose="00000800000000000000"/>
                <a:cs typeface="Poppins Black" panose="00000800000000000000"/>
                <a:sym typeface="Poppins Black" panose="00000800000000000000"/>
              </a:defRPr>
            </a:lvl9pPr>
          </a:lstStyle>
          <a:p>
            <a:endParaRPr/>
          </a:p>
        </p:txBody>
      </p:sp>
      <p:sp>
        <p:nvSpPr>
          <p:cNvPr id="110" name="Google Shape;110;p13"/>
          <p:cNvSpPr txBox="1">
            <a:spLocks noGrp="1"/>
          </p:cNvSpPr>
          <p:nvPr>
            <p:ph type="title" idx="3" hasCustomPrompt="1"/>
          </p:nvPr>
        </p:nvSpPr>
        <p:spPr>
          <a:xfrm>
            <a:off x="3425638" y="1955275"/>
            <a:ext cx="2292900" cy="59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60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a:spLocks noGrp="1"/>
          </p:cNvSpPr>
          <p:nvPr>
            <p:ph type="subTitle" idx="4"/>
          </p:nvPr>
        </p:nvSpPr>
        <p:spPr>
          <a:xfrm>
            <a:off x="3425563" y="2755025"/>
            <a:ext cx="2292900" cy="898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panose="020B0606020202050201"/>
              <a:buNone/>
              <a:defRPr sz="2000">
                <a:solidFill>
                  <a:schemeClr val="dk1"/>
                </a:solidFill>
                <a:latin typeface="Poppins Black" panose="00000800000000000000"/>
                <a:ea typeface="Poppins Black" panose="00000800000000000000"/>
                <a:cs typeface="Poppins Black" panose="00000800000000000000"/>
                <a:sym typeface="Poppins Black" panose="00000800000000000000"/>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112" name="Google Shape;112;p13"/>
          <p:cNvSpPr txBox="1">
            <a:spLocks noGrp="1"/>
          </p:cNvSpPr>
          <p:nvPr>
            <p:ph type="title" idx="5" hasCustomPrompt="1"/>
          </p:nvPr>
        </p:nvSpPr>
        <p:spPr>
          <a:xfrm>
            <a:off x="5718363" y="1955275"/>
            <a:ext cx="2292900" cy="59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600">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a:spLocks noGrp="1"/>
          </p:cNvSpPr>
          <p:nvPr>
            <p:ph type="subTitle" idx="6"/>
          </p:nvPr>
        </p:nvSpPr>
        <p:spPr>
          <a:xfrm>
            <a:off x="5718375" y="2755025"/>
            <a:ext cx="2292900" cy="898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panose="020B0606020202050201"/>
              <a:buNone/>
              <a:defRPr sz="2000">
                <a:solidFill>
                  <a:schemeClr val="dk1"/>
                </a:solidFill>
                <a:latin typeface="Poppins Black" panose="00000800000000000000"/>
                <a:ea typeface="Poppins Black" panose="00000800000000000000"/>
                <a:cs typeface="Poppins Black" panose="00000800000000000000"/>
                <a:sym typeface="Poppins Black" panose="00000800000000000000"/>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Tree>
    <p:extLst>
      <p:ext uri="{BB962C8B-B14F-4D97-AF65-F5344CB8AC3E}">
        <p14:creationId xmlns:p14="http://schemas.microsoft.com/office/powerpoint/2010/main" xmlns="" val="102309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047127" y="1816100"/>
            <a:ext cx="7055474"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smtClean="0"/>
              <a:pPr/>
              <a:t>11/29/2025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smtClean="0"/>
              <a:pPr/>
              <a:t>‹#›</a:t>
            </a:fld>
            <a:endParaRPr lang="en-US" dirty="0"/>
          </a:p>
        </p:txBody>
      </p:sp>
    </p:spTree>
    <p:extLst>
      <p:ext uri="{BB962C8B-B14F-4D97-AF65-F5344CB8AC3E}">
        <p14:creationId xmlns:p14="http://schemas.microsoft.com/office/powerpoint/2010/main" xmlns="" val="3763865630"/>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6"/>
        <p:cNvGrpSpPr/>
        <p:nvPr/>
      </p:nvGrpSpPr>
      <p:grpSpPr>
        <a:xfrm>
          <a:off x="0" y="0"/>
          <a:ext cx="0" cy="0"/>
          <a:chOff x="0" y="0"/>
          <a:chExt cx="0" cy="0"/>
        </a:xfrm>
      </p:grpSpPr>
      <p:sp>
        <p:nvSpPr>
          <p:cNvPr id="23" name="Google Shape;23;p3"/>
          <p:cNvSpPr txBox="1">
            <a:spLocks noGrp="1"/>
          </p:cNvSpPr>
          <p:nvPr>
            <p:ph type="title"/>
          </p:nvPr>
        </p:nvSpPr>
        <p:spPr>
          <a:xfrm>
            <a:off x="1123613" y="2425500"/>
            <a:ext cx="2771700" cy="14613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4" name="Google Shape;24;p3"/>
          <p:cNvSpPr txBox="1">
            <a:spLocks noGrp="1"/>
          </p:cNvSpPr>
          <p:nvPr>
            <p:ph type="title" idx="2" hasCustomPrompt="1"/>
          </p:nvPr>
        </p:nvSpPr>
        <p:spPr>
          <a:xfrm>
            <a:off x="1123613" y="1196450"/>
            <a:ext cx="2771700" cy="109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extLst>
      <p:ext uri="{BB962C8B-B14F-4D97-AF65-F5344CB8AC3E}">
        <p14:creationId xmlns:p14="http://schemas.microsoft.com/office/powerpoint/2010/main" xmlns="" val="37229704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32"/>
        <p:cNvGrpSpPr/>
        <p:nvPr/>
      </p:nvGrpSpPr>
      <p:grpSpPr>
        <a:xfrm>
          <a:off x="0" y="0"/>
          <a:ext cx="0" cy="0"/>
          <a:chOff x="0" y="0"/>
          <a:chExt cx="0" cy="0"/>
        </a:xfrm>
      </p:grpSpPr>
      <p:sp>
        <p:nvSpPr>
          <p:cNvPr id="139" name="Google Shape;139;p16"/>
          <p:cNvSpPr txBox="1">
            <a:spLocks noGrp="1"/>
          </p:cNvSpPr>
          <p:nvPr>
            <p:ph type="title"/>
          </p:nvPr>
        </p:nvSpPr>
        <p:spPr>
          <a:xfrm>
            <a:off x="715100" y="535000"/>
            <a:ext cx="7713900" cy="710700"/>
          </a:xfrm>
          <a:prstGeom prst="rect">
            <a:avLst/>
          </a:prstGeom>
          <a:ln>
            <a:noFill/>
          </a:ln>
        </p:spPr>
        <p:txBody>
          <a:bodyPr spcFirstLastPara="1" wrap="square" lIns="91425" tIns="91425" rIns="91425" bIns="91425" anchor="t" anchorCtr="0">
            <a:noAutofit/>
          </a:bodyPr>
          <a:lstStyle>
            <a:lvl1pPr lvl="0" algn="l"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1pPr>
            <a:lvl2pPr lvl="1"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2pPr>
            <a:lvl3pPr lvl="2"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3pPr>
            <a:lvl4pPr lvl="3"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4pPr>
            <a:lvl5pPr lvl="4"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5pPr>
            <a:lvl6pPr lvl="5"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6pPr>
            <a:lvl7pPr lvl="6"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7pPr>
            <a:lvl8pPr lvl="7"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8pPr>
            <a:lvl9pPr lvl="8"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9pPr>
          </a:lstStyle>
          <a:p>
            <a:endParaRPr/>
          </a:p>
        </p:txBody>
      </p:sp>
      <p:sp>
        <p:nvSpPr>
          <p:cNvPr id="140" name="Google Shape;140;p16"/>
          <p:cNvSpPr txBox="1">
            <a:spLocks noGrp="1"/>
          </p:cNvSpPr>
          <p:nvPr>
            <p:ph type="body" idx="1"/>
          </p:nvPr>
        </p:nvSpPr>
        <p:spPr>
          <a:xfrm>
            <a:off x="715050" y="1245700"/>
            <a:ext cx="7713900" cy="3362700"/>
          </a:xfrm>
          <a:prstGeom prst="rect">
            <a:avLst/>
          </a:prstGeom>
          <a:ln>
            <a:noFill/>
          </a:ln>
        </p:spPr>
        <p:txBody>
          <a:bodyPr spcFirstLastPara="1" wrap="square" lIns="91425" tIns="91425" rIns="91425" bIns="91425" anchor="t" anchorCtr="0">
            <a:noAutofit/>
          </a:bodyPr>
          <a:lstStyle>
            <a:lvl1pPr marL="457200" lvl="0" indent="-311150" rtl="0">
              <a:spcBef>
                <a:spcPts val="0"/>
              </a:spcBef>
              <a:spcAft>
                <a:spcPts val="0"/>
              </a:spcAft>
              <a:buClr>
                <a:schemeClr val="accent1"/>
              </a:buClr>
              <a:buSzPts val="1300"/>
              <a:buFont typeface="Poppins" panose="00000500000000000000"/>
              <a:buAutoNum type="arabicPeriod"/>
              <a:defRPr sz="1300">
                <a:solidFill>
                  <a:schemeClr val="dk1"/>
                </a:solidFill>
                <a:latin typeface="Poppins" panose="00000500000000000000"/>
                <a:ea typeface="Poppins" panose="00000500000000000000"/>
                <a:cs typeface="Poppins" panose="00000500000000000000"/>
                <a:sym typeface="Poppins" panose="00000500000000000000"/>
              </a:defRPr>
            </a:lvl1pPr>
            <a:lvl2pPr marL="914400" lvl="1" indent="-311150" rtl="0">
              <a:lnSpc>
                <a:spcPct val="115000"/>
              </a:lnSpc>
              <a:spcBef>
                <a:spcPts val="0"/>
              </a:spcBef>
              <a:spcAft>
                <a:spcPts val="0"/>
              </a:spcAft>
              <a:buClr>
                <a:schemeClr val="dk1"/>
              </a:buClr>
              <a:buSzPts val="1300"/>
              <a:buFont typeface="Poppins" panose="00000500000000000000"/>
              <a:buAutoNum type="alphaLcPeriod"/>
              <a:defRPr sz="1300">
                <a:solidFill>
                  <a:schemeClr val="dk1"/>
                </a:solidFill>
                <a:latin typeface="Poppins" panose="00000500000000000000"/>
                <a:ea typeface="Poppins" panose="00000500000000000000"/>
                <a:cs typeface="Poppins" panose="00000500000000000000"/>
                <a:sym typeface="Poppins" panose="00000500000000000000"/>
              </a:defRPr>
            </a:lvl2pPr>
            <a:lvl3pPr marL="1371600" lvl="2" indent="-311150" rtl="0">
              <a:lnSpc>
                <a:spcPct val="115000"/>
              </a:lnSpc>
              <a:spcBef>
                <a:spcPts val="0"/>
              </a:spcBef>
              <a:spcAft>
                <a:spcPts val="0"/>
              </a:spcAft>
              <a:buClr>
                <a:schemeClr val="dk1"/>
              </a:buClr>
              <a:buSzPts val="1300"/>
              <a:buFont typeface="Poppins" panose="00000500000000000000"/>
              <a:buAutoNum type="romanLcPeriod"/>
              <a:defRPr sz="1300">
                <a:solidFill>
                  <a:schemeClr val="dk1"/>
                </a:solidFill>
                <a:latin typeface="Poppins" panose="00000500000000000000"/>
                <a:ea typeface="Poppins" panose="00000500000000000000"/>
                <a:cs typeface="Poppins" panose="00000500000000000000"/>
                <a:sym typeface="Poppins" panose="00000500000000000000"/>
              </a:defRPr>
            </a:lvl3pPr>
            <a:lvl4pPr marL="1828800" lvl="3" indent="-311150" rtl="0">
              <a:lnSpc>
                <a:spcPct val="115000"/>
              </a:lnSpc>
              <a:spcBef>
                <a:spcPts val="0"/>
              </a:spcBef>
              <a:spcAft>
                <a:spcPts val="0"/>
              </a:spcAft>
              <a:buClr>
                <a:schemeClr val="dk1"/>
              </a:buClr>
              <a:buSzPts val="1300"/>
              <a:buFont typeface="Poppins" panose="00000500000000000000"/>
              <a:buAutoNum type="arabicPeriod"/>
              <a:defRPr sz="1300">
                <a:solidFill>
                  <a:schemeClr val="dk1"/>
                </a:solidFill>
                <a:latin typeface="Poppins" panose="00000500000000000000"/>
                <a:ea typeface="Poppins" panose="00000500000000000000"/>
                <a:cs typeface="Poppins" panose="00000500000000000000"/>
                <a:sym typeface="Poppins" panose="00000500000000000000"/>
              </a:defRPr>
            </a:lvl4pPr>
            <a:lvl5pPr marL="2286000" lvl="4" indent="-311150" rtl="0">
              <a:lnSpc>
                <a:spcPct val="115000"/>
              </a:lnSpc>
              <a:spcBef>
                <a:spcPts val="0"/>
              </a:spcBef>
              <a:spcAft>
                <a:spcPts val="0"/>
              </a:spcAft>
              <a:buClr>
                <a:schemeClr val="dk1"/>
              </a:buClr>
              <a:buSzPts val="1300"/>
              <a:buFont typeface="Poppins" panose="00000500000000000000"/>
              <a:buAutoNum type="alphaLcPeriod"/>
              <a:defRPr sz="1300">
                <a:solidFill>
                  <a:schemeClr val="dk1"/>
                </a:solidFill>
                <a:latin typeface="Poppins" panose="00000500000000000000"/>
                <a:ea typeface="Poppins" panose="00000500000000000000"/>
                <a:cs typeface="Poppins" panose="00000500000000000000"/>
                <a:sym typeface="Poppins" panose="00000500000000000000"/>
              </a:defRPr>
            </a:lvl5pPr>
            <a:lvl6pPr marL="2743200" lvl="5" indent="-311150" rtl="0">
              <a:lnSpc>
                <a:spcPct val="115000"/>
              </a:lnSpc>
              <a:spcBef>
                <a:spcPts val="0"/>
              </a:spcBef>
              <a:spcAft>
                <a:spcPts val="0"/>
              </a:spcAft>
              <a:buClr>
                <a:schemeClr val="dk1"/>
              </a:buClr>
              <a:buSzPts val="1300"/>
              <a:buFont typeface="Poppins" panose="00000500000000000000"/>
              <a:buAutoNum type="romanLcPeriod"/>
              <a:defRPr sz="1300">
                <a:solidFill>
                  <a:schemeClr val="dk1"/>
                </a:solidFill>
                <a:latin typeface="Poppins" panose="00000500000000000000"/>
                <a:ea typeface="Poppins" panose="00000500000000000000"/>
                <a:cs typeface="Poppins" panose="00000500000000000000"/>
                <a:sym typeface="Poppins" panose="00000500000000000000"/>
              </a:defRPr>
            </a:lvl6pPr>
            <a:lvl7pPr marL="3200400" lvl="6" indent="-311150" rtl="0">
              <a:lnSpc>
                <a:spcPct val="115000"/>
              </a:lnSpc>
              <a:spcBef>
                <a:spcPts val="0"/>
              </a:spcBef>
              <a:spcAft>
                <a:spcPts val="0"/>
              </a:spcAft>
              <a:buClr>
                <a:schemeClr val="dk1"/>
              </a:buClr>
              <a:buSzPts val="1300"/>
              <a:buFont typeface="Poppins" panose="00000500000000000000"/>
              <a:buAutoNum type="arabicPeriod"/>
              <a:defRPr sz="1300">
                <a:solidFill>
                  <a:schemeClr val="dk1"/>
                </a:solidFill>
                <a:latin typeface="Poppins" panose="00000500000000000000"/>
                <a:ea typeface="Poppins" panose="00000500000000000000"/>
                <a:cs typeface="Poppins" panose="00000500000000000000"/>
                <a:sym typeface="Poppins" panose="00000500000000000000"/>
              </a:defRPr>
            </a:lvl7pPr>
            <a:lvl8pPr marL="3657600" lvl="7" indent="-311150" rtl="0">
              <a:lnSpc>
                <a:spcPct val="115000"/>
              </a:lnSpc>
              <a:spcBef>
                <a:spcPts val="0"/>
              </a:spcBef>
              <a:spcAft>
                <a:spcPts val="0"/>
              </a:spcAft>
              <a:buClr>
                <a:schemeClr val="dk1"/>
              </a:buClr>
              <a:buSzPts val="1300"/>
              <a:buFont typeface="Poppins" panose="00000500000000000000"/>
              <a:buAutoNum type="alphaLcPeriod"/>
              <a:defRPr sz="1300">
                <a:solidFill>
                  <a:schemeClr val="dk1"/>
                </a:solidFill>
                <a:latin typeface="Poppins" panose="00000500000000000000"/>
                <a:ea typeface="Poppins" panose="00000500000000000000"/>
                <a:cs typeface="Poppins" panose="00000500000000000000"/>
                <a:sym typeface="Poppins" panose="00000500000000000000"/>
              </a:defRPr>
            </a:lvl8pPr>
            <a:lvl9pPr marL="4114800" lvl="8" indent="-311150" rtl="0">
              <a:lnSpc>
                <a:spcPct val="115000"/>
              </a:lnSpc>
              <a:spcBef>
                <a:spcPts val="0"/>
              </a:spcBef>
              <a:spcAft>
                <a:spcPts val="0"/>
              </a:spcAft>
              <a:buClr>
                <a:schemeClr val="dk1"/>
              </a:buClr>
              <a:buSzPts val="1300"/>
              <a:buFont typeface="Poppins" panose="00000500000000000000"/>
              <a:buAutoNum type="romanLcPeriod"/>
              <a:defRPr sz="1300">
                <a:solidFill>
                  <a:schemeClr val="dk1"/>
                </a:solidFill>
                <a:latin typeface="Poppins" panose="00000500000000000000"/>
                <a:ea typeface="Poppins" panose="00000500000000000000"/>
                <a:cs typeface="Poppins" panose="00000500000000000000"/>
                <a:sym typeface="Poppins" panose="00000500000000000000"/>
              </a:defRPr>
            </a:lvl9pPr>
          </a:lstStyle>
          <a:p>
            <a:endParaRPr/>
          </a:p>
        </p:txBody>
      </p:sp>
    </p:spTree>
    <p:extLst>
      <p:ext uri="{BB962C8B-B14F-4D97-AF65-F5344CB8AC3E}">
        <p14:creationId xmlns:p14="http://schemas.microsoft.com/office/powerpoint/2010/main" xmlns="" val="35390066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14"/>
        <p:cNvGrpSpPr/>
        <p:nvPr/>
      </p:nvGrpSpPr>
      <p:grpSpPr>
        <a:xfrm>
          <a:off x="0" y="0"/>
          <a:ext cx="0" cy="0"/>
          <a:chOff x="0" y="0"/>
          <a:chExt cx="0" cy="0"/>
        </a:xfrm>
      </p:grpSpPr>
      <p:sp>
        <p:nvSpPr>
          <p:cNvPr id="121" name="Google Shape;121;p14"/>
          <p:cNvSpPr txBox="1">
            <a:spLocks noGrp="1"/>
          </p:cNvSpPr>
          <p:nvPr>
            <p:ph type="title"/>
          </p:nvPr>
        </p:nvSpPr>
        <p:spPr>
          <a:xfrm>
            <a:off x="4572000" y="2425500"/>
            <a:ext cx="3448200" cy="1461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2" name="Google Shape;122;p14"/>
          <p:cNvSpPr txBox="1">
            <a:spLocks noGrp="1"/>
          </p:cNvSpPr>
          <p:nvPr>
            <p:ph type="title" idx="2" hasCustomPrompt="1"/>
          </p:nvPr>
        </p:nvSpPr>
        <p:spPr>
          <a:xfrm>
            <a:off x="4572000" y="1196450"/>
            <a:ext cx="3448200" cy="109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solidFill>
                  <a:schemeClr val="accent4"/>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extLst>
      <p:ext uri="{BB962C8B-B14F-4D97-AF65-F5344CB8AC3E}">
        <p14:creationId xmlns:p14="http://schemas.microsoft.com/office/powerpoint/2010/main" xmlns="" val="30178056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52"/>
        <p:cNvGrpSpPr/>
        <p:nvPr/>
      </p:nvGrpSpPr>
      <p:grpSpPr>
        <a:xfrm>
          <a:off x="0" y="0"/>
          <a:ext cx="0" cy="0"/>
          <a:chOff x="0" y="0"/>
          <a:chExt cx="0" cy="0"/>
        </a:xfrm>
      </p:grpSpPr>
      <p:sp>
        <p:nvSpPr>
          <p:cNvPr id="159" name="Google Shape;159;p18"/>
          <p:cNvSpPr txBox="1">
            <a:spLocks noGrp="1"/>
          </p:cNvSpPr>
          <p:nvPr>
            <p:ph type="title"/>
          </p:nvPr>
        </p:nvSpPr>
        <p:spPr>
          <a:xfrm>
            <a:off x="715100" y="1612750"/>
            <a:ext cx="3401400" cy="18948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1pPr>
            <a:lvl2pPr lvl="1"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2pPr>
            <a:lvl3pPr lvl="2"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3pPr>
            <a:lvl4pPr lvl="3"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4pPr>
            <a:lvl5pPr lvl="4"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5pPr>
            <a:lvl6pPr lvl="5"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6pPr>
            <a:lvl7pPr lvl="6"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7pPr>
            <a:lvl8pPr lvl="7"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8pPr>
            <a:lvl9pPr lvl="8"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9pPr>
          </a:lstStyle>
          <a:p>
            <a:endParaRPr/>
          </a:p>
        </p:txBody>
      </p:sp>
      <p:sp>
        <p:nvSpPr>
          <p:cNvPr id="160" name="Google Shape;160;p18"/>
          <p:cNvSpPr txBox="1">
            <a:spLocks noGrp="1"/>
          </p:cNvSpPr>
          <p:nvPr>
            <p:ph type="body" idx="1"/>
          </p:nvPr>
        </p:nvSpPr>
        <p:spPr>
          <a:xfrm>
            <a:off x="4572000" y="535000"/>
            <a:ext cx="3699300" cy="4073400"/>
          </a:xfrm>
          <a:prstGeom prst="rect">
            <a:avLst/>
          </a:prstGeom>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accent5"/>
              </a:buClr>
              <a:buSzPts val="1300"/>
              <a:buFont typeface="Poppins" panose="00000500000000000000"/>
              <a:buAutoNum type="arabicPeriod"/>
              <a:defRPr sz="1300">
                <a:solidFill>
                  <a:schemeClr val="dk1"/>
                </a:solidFill>
                <a:latin typeface="Poppins" panose="00000500000000000000"/>
                <a:ea typeface="Poppins" panose="00000500000000000000"/>
                <a:cs typeface="Poppins" panose="00000500000000000000"/>
                <a:sym typeface="Poppins" panose="00000500000000000000"/>
              </a:defRPr>
            </a:lvl1pPr>
            <a:lvl2pPr marL="914400" lvl="1" indent="-311150" rtl="0">
              <a:lnSpc>
                <a:spcPct val="115000"/>
              </a:lnSpc>
              <a:spcBef>
                <a:spcPts val="1000"/>
              </a:spcBef>
              <a:spcAft>
                <a:spcPts val="0"/>
              </a:spcAft>
              <a:buClr>
                <a:schemeClr val="dk1"/>
              </a:buClr>
              <a:buSzPts val="1300"/>
              <a:buFont typeface="Poppins" panose="00000500000000000000"/>
              <a:buAutoNum type="alphaLcPeriod"/>
              <a:defRPr sz="1300">
                <a:solidFill>
                  <a:schemeClr val="dk1"/>
                </a:solidFill>
                <a:latin typeface="Poppins" panose="00000500000000000000"/>
                <a:ea typeface="Poppins" panose="00000500000000000000"/>
                <a:cs typeface="Poppins" panose="00000500000000000000"/>
                <a:sym typeface="Poppins" panose="00000500000000000000"/>
              </a:defRPr>
            </a:lvl2pPr>
            <a:lvl3pPr marL="1371600" lvl="2" indent="-311150" rtl="0">
              <a:lnSpc>
                <a:spcPct val="115000"/>
              </a:lnSpc>
              <a:spcBef>
                <a:spcPts val="0"/>
              </a:spcBef>
              <a:spcAft>
                <a:spcPts val="0"/>
              </a:spcAft>
              <a:buClr>
                <a:schemeClr val="dk1"/>
              </a:buClr>
              <a:buSzPts val="1300"/>
              <a:buFont typeface="Poppins" panose="00000500000000000000"/>
              <a:buAutoNum type="romanLcPeriod"/>
              <a:defRPr sz="1300">
                <a:solidFill>
                  <a:schemeClr val="dk1"/>
                </a:solidFill>
                <a:latin typeface="Poppins" panose="00000500000000000000"/>
                <a:ea typeface="Poppins" panose="00000500000000000000"/>
                <a:cs typeface="Poppins" panose="00000500000000000000"/>
                <a:sym typeface="Poppins" panose="00000500000000000000"/>
              </a:defRPr>
            </a:lvl3pPr>
            <a:lvl4pPr marL="1828800" lvl="3" indent="-311150" rtl="0">
              <a:lnSpc>
                <a:spcPct val="115000"/>
              </a:lnSpc>
              <a:spcBef>
                <a:spcPts val="0"/>
              </a:spcBef>
              <a:spcAft>
                <a:spcPts val="0"/>
              </a:spcAft>
              <a:buClr>
                <a:schemeClr val="dk1"/>
              </a:buClr>
              <a:buSzPts val="1300"/>
              <a:buFont typeface="Poppins" panose="00000500000000000000"/>
              <a:buAutoNum type="arabicPeriod"/>
              <a:defRPr sz="1300">
                <a:solidFill>
                  <a:schemeClr val="dk1"/>
                </a:solidFill>
                <a:latin typeface="Poppins" panose="00000500000000000000"/>
                <a:ea typeface="Poppins" panose="00000500000000000000"/>
                <a:cs typeface="Poppins" panose="00000500000000000000"/>
                <a:sym typeface="Poppins" panose="00000500000000000000"/>
              </a:defRPr>
            </a:lvl4pPr>
            <a:lvl5pPr marL="2286000" lvl="4" indent="-311150" rtl="0">
              <a:lnSpc>
                <a:spcPct val="115000"/>
              </a:lnSpc>
              <a:spcBef>
                <a:spcPts val="0"/>
              </a:spcBef>
              <a:spcAft>
                <a:spcPts val="0"/>
              </a:spcAft>
              <a:buClr>
                <a:schemeClr val="dk1"/>
              </a:buClr>
              <a:buSzPts val="1300"/>
              <a:buFont typeface="Poppins" panose="00000500000000000000"/>
              <a:buAutoNum type="alphaLcPeriod"/>
              <a:defRPr sz="1300">
                <a:solidFill>
                  <a:schemeClr val="dk1"/>
                </a:solidFill>
                <a:latin typeface="Poppins" panose="00000500000000000000"/>
                <a:ea typeface="Poppins" panose="00000500000000000000"/>
                <a:cs typeface="Poppins" panose="00000500000000000000"/>
                <a:sym typeface="Poppins" panose="00000500000000000000"/>
              </a:defRPr>
            </a:lvl5pPr>
            <a:lvl6pPr marL="2743200" lvl="5" indent="-311150" rtl="0">
              <a:lnSpc>
                <a:spcPct val="115000"/>
              </a:lnSpc>
              <a:spcBef>
                <a:spcPts val="0"/>
              </a:spcBef>
              <a:spcAft>
                <a:spcPts val="0"/>
              </a:spcAft>
              <a:buClr>
                <a:schemeClr val="dk1"/>
              </a:buClr>
              <a:buSzPts val="1300"/>
              <a:buFont typeface="Poppins" panose="00000500000000000000"/>
              <a:buAutoNum type="romanLcPeriod"/>
              <a:defRPr sz="1300">
                <a:solidFill>
                  <a:schemeClr val="dk1"/>
                </a:solidFill>
                <a:latin typeface="Poppins" panose="00000500000000000000"/>
                <a:ea typeface="Poppins" panose="00000500000000000000"/>
                <a:cs typeface="Poppins" panose="00000500000000000000"/>
                <a:sym typeface="Poppins" panose="00000500000000000000"/>
              </a:defRPr>
            </a:lvl6pPr>
            <a:lvl7pPr marL="3200400" lvl="6" indent="-311150" rtl="0">
              <a:lnSpc>
                <a:spcPct val="115000"/>
              </a:lnSpc>
              <a:spcBef>
                <a:spcPts val="0"/>
              </a:spcBef>
              <a:spcAft>
                <a:spcPts val="0"/>
              </a:spcAft>
              <a:buClr>
                <a:schemeClr val="dk1"/>
              </a:buClr>
              <a:buSzPts val="1300"/>
              <a:buFont typeface="Poppins" panose="00000500000000000000"/>
              <a:buAutoNum type="arabicPeriod"/>
              <a:defRPr sz="1300">
                <a:solidFill>
                  <a:schemeClr val="dk1"/>
                </a:solidFill>
                <a:latin typeface="Poppins" panose="00000500000000000000"/>
                <a:ea typeface="Poppins" panose="00000500000000000000"/>
                <a:cs typeface="Poppins" panose="00000500000000000000"/>
                <a:sym typeface="Poppins" panose="00000500000000000000"/>
              </a:defRPr>
            </a:lvl7pPr>
            <a:lvl8pPr marL="3657600" lvl="7" indent="-311150" rtl="0">
              <a:lnSpc>
                <a:spcPct val="115000"/>
              </a:lnSpc>
              <a:spcBef>
                <a:spcPts val="0"/>
              </a:spcBef>
              <a:spcAft>
                <a:spcPts val="0"/>
              </a:spcAft>
              <a:buClr>
                <a:schemeClr val="dk1"/>
              </a:buClr>
              <a:buSzPts val="1300"/>
              <a:buFont typeface="Poppins" panose="00000500000000000000"/>
              <a:buAutoNum type="alphaLcPeriod"/>
              <a:defRPr sz="1300">
                <a:solidFill>
                  <a:schemeClr val="dk1"/>
                </a:solidFill>
                <a:latin typeface="Poppins" panose="00000500000000000000"/>
                <a:ea typeface="Poppins" panose="00000500000000000000"/>
                <a:cs typeface="Poppins" panose="00000500000000000000"/>
                <a:sym typeface="Poppins" panose="00000500000000000000"/>
              </a:defRPr>
            </a:lvl8pPr>
            <a:lvl9pPr marL="4114800" lvl="8" indent="-311150" rtl="0">
              <a:lnSpc>
                <a:spcPct val="115000"/>
              </a:lnSpc>
              <a:spcBef>
                <a:spcPts val="0"/>
              </a:spcBef>
              <a:spcAft>
                <a:spcPts val="0"/>
              </a:spcAft>
              <a:buClr>
                <a:schemeClr val="dk1"/>
              </a:buClr>
              <a:buSzPts val="1300"/>
              <a:buFont typeface="Poppins" panose="00000500000000000000"/>
              <a:buAutoNum type="romanLcPeriod"/>
              <a:defRPr sz="1300">
                <a:solidFill>
                  <a:schemeClr val="dk1"/>
                </a:solidFill>
                <a:latin typeface="Poppins" panose="00000500000000000000"/>
                <a:ea typeface="Poppins" panose="00000500000000000000"/>
                <a:cs typeface="Poppins" panose="00000500000000000000"/>
                <a:sym typeface="Poppins" panose="00000500000000000000"/>
              </a:defRPr>
            </a:lvl9pPr>
          </a:lstStyle>
          <a:p>
            <a:endParaRPr/>
          </a:p>
        </p:txBody>
      </p:sp>
    </p:spTree>
    <p:extLst>
      <p:ext uri="{BB962C8B-B14F-4D97-AF65-F5344CB8AC3E}">
        <p14:creationId xmlns:p14="http://schemas.microsoft.com/office/powerpoint/2010/main" xmlns="" val="5874761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123"/>
        <p:cNvGrpSpPr/>
        <p:nvPr/>
      </p:nvGrpSpPr>
      <p:grpSpPr>
        <a:xfrm>
          <a:off x="0" y="0"/>
          <a:ext cx="0" cy="0"/>
          <a:chOff x="0" y="0"/>
          <a:chExt cx="0" cy="0"/>
        </a:xfrm>
      </p:grpSpPr>
      <p:sp>
        <p:nvSpPr>
          <p:cNvPr id="130" name="Google Shape;130;p15"/>
          <p:cNvSpPr txBox="1">
            <a:spLocks noGrp="1"/>
          </p:cNvSpPr>
          <p:nvPr>
            <p:ph type="title"/>
          </p:nvPr>
        </p:nvSpPr>
        <p:spPr>
          <a:xfrm>
            <a:off x="4572000" y="2425500"/>
            <a:ext cx="3448200" cy="1461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1" name="Google Shape;131;p15"/>
          <p:cNvSpPr txBox="1">
            <a:spLocks noGrp="1"/>
          </p:cNvSpPr>
          <p:nvPr>
            <p:ph type="title" idx="2" hasCustomPrompt="1"/>
          </p:nvPr>
        </p:nvSpPr>
        <p:spPr>
          <a:xfrm>
            <a:off x="4572000" y="1196450"/>
            <a:ext cx="3448200" cy="109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solidFill>
                  <a:schemeClr val="accent5"/>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extLst>
      <p:ext uri="{BB962C8B-B14F-4D97-AF65-F5344CB8AC3E}">
        <p14:creationId xmlns:p14="http://schemas.microsoft.com/office/powerpoint/2010/main" xmlns="" val="19364096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42"/>
        <p:cNvGrpSpPr/>
        <p:nvPr/>
      </p:nvGrpSpPr>
      <p:grpSpPr>
        <a:xfrm>
          <a:off x="0" y="0"/>
          <a:ext cx="0" cy="0"/>
          <a:chOff x="0" y="0"/>
          <a:chExt cx="0" cy="0"/>
        </a:xfrm>
      </p:grpSpPr>
      <p:sp>
        <p:nvSpPr>
          <p:cNvPr id="149" name="Google Shape;149;p17"/>
          <p:cNvSpPr txBox="1">
            <a:spLocks noGrp="1"/>
          </p:cNvSpPr>
          <p:nvPr>
            <p:ph type="title"/>
          </p:nvPr>
        </p:nvSpPr>
        <p:spPr>
          <a:xfrm>
            <a:off x="715100" y="535000"/>
            <a:ext cx="7713900" cy="710700"/>
          </a:xfrm>
          <a:prstGeom prst="rect">
            <a:avLst/>
          </a:prstGeom>
          <a:ln>
            <a:noFill/>
          </a:ln>
        </p:spPr>
        <p:txBody>
          <a:bodyPr spcFirstLastPara="1" wrap="square" lIns="91425" tIns="91425" rIns="91425" bIns="91425" anchor="t" anchorCtr="0">
            <a:noAutofit/>
          </a:bodyPr>
          <a:lstStyle>
            <a:lvl1pPr lvl="0" algn="l"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1pPr>
            <a:lvl2pPr lvl="1"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2pPr>
            <a:lvl3pPr lvl="2"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3pPr>
            <a:lvl4pPr lvl="3"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4pPr>
            <a:lvl5pPr lvl="4"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5pPr>
            <a:lvl6pPr lvl="5"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6pPr>
            <a:lvl7pPr lvl="6"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7pPr>
            <a:lvl8pPr lvl="7"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8pPr>
            <a:lvl9pPr lvl="8"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9pPr>
          </a:lstStyle>
          <a:p>
            <a:endParaRPr/>
          </a:p>
        </p:txBody>
      </p:sp>
      <p:sp>
        <p:nvSpPr>
          <p:cNvPr id="150" name="Google Shape;150;p17"/>
          <p:cNvSpPr txBox="1">
            <a:spLocks noGrp="1"/>
          </p:cNvSpPr>
          <p:nvPr>
            <p:ph type="body" idx="1"/>
          </p:nvPr>
        </p:nvSpPr>
        <p:spPr>
          <a:xfrm>
            <a:off x="715050" y="1245700"/>
            <a:ext cx="7713900" cy="3362700"/>
          </a:xfrm>
          <a:prstGeom prst="rect">
            <a:avLst/>
          </a:prstGeom>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accent4"/>
              </a:buClr>
              <a:buSzPts val="1300"/>
              <a:buFont typeface="Poppins" panose="00000500000000000000"/>
              <a:buAutoNum type="arabicPeriod"/>
              <a:defRPr sz="1300">
                <a:solidFill>
                  <a:schemeClr val="dk1"/>
                </a:solidFill>
                <a:latin typeface="Poppins" panose="00000500000000000000"/>
                <a:ea typeface="Poppins" panose="00000500000000000000"/>
                <a:cs typeface="Poppins" panose="00000500000000000000"/>
                <a:sym typeface="Poppins" panose="00000500000000000000"/>
              </a:defRPr>
            </a:lvl1pPr>
            <a:lvl2pPr marL="914400" lvl="1" indent="-311150" rtl="0">
              <a:lnSpc>
                <a:spcPct val="115000"/>
              </a:lnSpc>
              <a:spcBef>
                <a:spcPts val="0"/>
              </a:spcBef>
              <a:spcAft>
                <a:spcPts val="0"/>
              </a:spcAft>
              <a:buClr>
                <a:schemeClr val="dk1"/>
              </a:buClr>
              <a:buSzPts val="1300"/>
              <a:buFont typeface="Poppins" panose="00000500000000000000"/>
              <a:buAutoNum type="alphaLcPeriod"/>
              <a:defRPr sz="1300">
                <a:solidFill>
                  <a:schemeClr val="dk1"/>
                </a:solidFill>
                <a:latin typeface="Poppins" panose="00000500000000000000"/>
                <a:ea typeface="Poppins" panose="00000500000000000000"/>
                <a:cs typeface="Poppins" panose="00000500000000000000"/>
                <a:sym typeface="Poppins" panose="00000500000000000000"/>
              </a:defRPr>
            </a:lvl2pPr>
            <a:lvl3pPr marL="1371600" lvl="2" indent="-311150" rtl="0">
              <a:lnSpc>
                <a:spcPct val="115000"/>
              </a:lnSpc>
              <a:spcBef>
                <a:spcPts val="0"/>
              </a:spcBef>
              <a:spcAft>
                <a:spcPts val="0"/>
              </a:spcAft>
              <a:buClr>
                <a:schemeClr val="dk1"/>
              </a:buClr>
              <a:buSzPts val="1300"/>
              <a:buFont typeface="Poppins" panose="00000500000000000000"/>
              <a:buAutoNum type="romanLcPeriod"/>
              <a:defRPr sz="1300">
                <a:solidFill>
                  <a:schemeClr val="dk1"/>
                </a:solidFill>
                <a:latin typeface="Poppins" panose="00000500000000000000"/>
                <a:ea typeface="Poppins" panose="00000500000000000000"/>
                <a:cs typeface="Poppins" panose="00000500000000000000"/>
                <a:sym typeface="Poppins" panose="00000500000000000000"/>
              </a:defRPr>
            </a:lvl3pPr>
            <a:lvl4pPr marL="1828800" lvl="3" indent="-311150" rtl="0">
              <a:lnSpc>
                <a:spcPct val="115000"/>
              </a:lnSpc>
              <a:spcBef>
                <a:spcPts val="0"/>
              </a:spcBef>
              <a:spcAft>
                <a:spcPts val="0"/>
              </a:spcAft>
              <a:buClr>
                <a:schemeClr val="dk1"/>
              </a:buClr>
              <a:buSzPts val="1300"/>
              <a:buFont typeface="Poppins" panose="00000500000000000000"/>
              <a:buAutoNum type="arabicPeriod"/>
              <a:defRPr sz="1300">
                <a:solidFill>
                  <a:schemeClr val="dk1"/>
                </a:solidFill>
                <a:latin typeface="Poppins" panose="00000500000000000000"/>
                <a:ea typeface="Poppins" panose="00000500000000000000"/>
                <a:cs typeface="Poppins" panose="00000500000000000000"/>
                <a:sym typeface="Poppins" panose="00000500000000000000"/>
              </a:defRPr>
            </a:lvl4pPr>
            <a:lvl5pPr marL="2286000" lvl="4" indent="-311150" rtl="0">
              <a:lnSpc>
                <a:spcPct val="115000"/>
              </a:lnSpc>
              <a:spcBef>
                <a:spcPts val="0"/>
              </a:spcBef>
              <a:spcAft>
                <a:spcPts val="0"/>
              </a:spcAft>
              <a:buClr>
                <a:schemeClr val="dk1"/>
              </a:buClr>
              <a:buSzPts val="1300"/>
              <a:buFont typeface="Poppins" panose="00000500000000000000"/>
              <a:buAutoNum type="alphaLcPeriod"/>
              <a:defRPr sz="1300">
                <a:solidFill>
                  <a:schemeClr val="dk1"/>
                </a:solidFill>
                <a:latin typeface="Poppins" panose="00000500000000000000"/>
                <a:ea typeface="Poppins" panose="00000500000000000000"/>
                <a:cs typeface="Poppins" panose="00000500000000000000"/>
                <a:sym typeface="Poppins" panose="00000500000000000000"/>
              </a:defRPr>
            </a:lvl5pPr>
            <a:lvl6pPr marL="2743200" lvl="5" indent="-311150" rtl="0">
              <a:lnSpc>
                <a:spcPct val="115000"/>
              </a:lnSpc>
              <a:spcBef>
                <a:spcPts val="0"/>
              </a:spcBef>
              <a:spcAft>
                <a:spcPts val="0"/>
              </a:spcAft>
              <a:buClr>
                <a:schemeClr val="dk1"/>
              </a:buClr>
              <a:buSzPts val="1300"/>
              <a:buFont typeface="Poppins" panose="00000500000000000000"/>
              <a:buAutoNum type="romanLcPeriod"/>
              <a:defRPr sz="1300">
                <a:solidFill>
                  <a:schemeClr val="dk1"/>
                </a:solidFill>
                <a:latin typeface="Poppins" panose="00000500000000000000"/>
                <a:ea typeface="Poppins" panose="00000500000000000000"/>
                <a:cs typeface="Poppins" panose="00000500000000000000"/>
                <a:sym typeface="Poppins" panose="00000500000000000000"/>
              </a:defRPr>
            </a:lvl6pPr>
            <a:lvl7pPr marL="3200400" lvl="6" indent="-311150" rtl="0">
              <a:lnSpc>
                <a:spcPct val="115000"/>
              </a:lnSpc>
              <a:spcBef>
                <a:spcPts val="0"/>
              </a:spcBef>
              <a:spcAft>
                <a:spcPts val="0"/>
              </a:spcAft>
              <a:buClr>
                <a:schemeClr val="dk1"/>
              </a:buClr>
              <a:buSzPts val="1300"/>
              <a:buFont typeface="Poppins" panose="00000500000000000000"/>
              <a:buAutoNum type="arabicPeriod"/>
              <a:defRPr sz="1300">
                <a:solidFill>
                  <a:schemeClr val="dk1"/>
                </a:solidFill>
                <a:latin typeface="Poppins" panose="00000500000000000000"/>
                <a:ea typeface="Poppins" panose="00000500000000000000"/>
                <a:cs typeface="Poppins" panose="00000500000000000000"/>
                <a:sym typeface="Poppins" panose="00000500000000000000"/>
              </a:defRPr>
            </a:lvl7pPr>
            <a:lvl8pPr marL="3657600" lvl="7" indent="-311150" rtl="0">
              <a:lnSpc>
                <a:spcPct val="115000"/>
              </a:lnSpc>
              <a:spcBef>
                <a:spcPts val="0"/>
              </a:spcBef>
              <a:spcAft>
                <a:spcPts val="0"/>
              </a:spcAft>
              <a:buClr>
                <a:schemeClr val="dk1"/>
              </a:buClr>
              <a:buSzPts val="1300"/>
              <a:buFont typeface="Poppins" panose="00000500000000000000"/>
              <a:buAutoNum type="alphaLcPeriod"/>
              <a:defRPr sz="1300">
                <a:solidFill>
                  <a:schemeClr val="dk1"/>
                </a:solidFill>
                <a:latin typeface="Poppins" panose="00000500000000000000"/>
                <a:ea typeface="Poppins" panose="00000500000000000000"/>
                <a:cs typeface="Poppins" panose="00000500000000000000"/>
                <a:sym typeface="Poppins" panose="00000500000000000000"/>
              </a:defRPr>
            </a:lvl8pPr>
            <a:lvl9pPr marL="4114800" lvl="8" indent="-311150" rtl="0">
              <a:lnSpc>
                <a:spcPct val="115000"/>
              </a:lnSpc>
              <a:spcBef>
                <a:spcPts val="0"/>
              </a:spcBef>
              <a:spcAft>
                <a:spcPts val="0"/>
              </a:spcAft>
              <a:buClr>
                <a:schemeClr val="dk1"/>
              </a:buClr>
              <a:buSzPts val="1300"/>
              <a:buFont typeface="Poppins" panose="00000500000000000000"/>
              <a:buAutoNum type="romanLcPeriod"/>
              <a:defRPr sz="1300">
                <a:solidFill>
                  <a:schemeClr val="dk1"/>
                </a:solidFill>
                <a:latin typeface="Poppins" panose="00000500000000000000"/>
                <a:ea typeface="Poppins" panose="00000500000000000000"/>
                <a:cs typeface="Poppins" panose="00000500000000000000"/>
                <a:sym typeface="Poppins" panose="00000500000000000000"/>
              </a:defRPr>
            </a:lvl9pPr>
          </a:lstStyle>
          <a:p>
            <a:endParaRPr/>
          </a:p>
        </p:txBody>
      </p:sp>
    </p:spTree>
    <p:extLst>
      <p:ext uri="{BB962C8B-B14F-4D97-AF65-F5344CB8AC3E}">
        <p14:creationId xmlns:p14="http://schemas.microsoft.com/office/powerpoint/2010/main" xmlns="" val="26810466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61"/>
        <p:cNvGrpSpPr/>
        <p:nvPr/>
      </p:nvGrpSpPr>
      <p:grpSpPr>
        <a:xfrm>
          <a:off x="0" y="0"/>
          <a:ext cx="0" cy="0"/>
          <a:chOff x="0" y="0"/>
          <a:chExt cx="0" cy="0"/>
        </a:xfrm>
      </p:grpSpPr>
      <p:sp>
        <p:nvSpPr>
          <p:cNvPr id="168" name="Google Shape;168;p19"/>
          <p:cNvSpPr txBox="1">
            <a:spLocks noGrp="1"/>
          </p:cNvSpPr>
          <p:nvPr>
            <p:ph type="title"/>
          </p:nvPr>
        </p:nvSpPr>
        <p:spPr>
          <a:xfrm>
            <a:off x="715100" y="535000"/>
            <a:ext cx="7713900" cy="7107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Clr>
                <a:schemeClr val="dk1"/>
              </a:buClr>
              <a:buSzPts val="3500"/>
              <a:buFont typeface="Poppins Black" panose="00000800000000000000"/>
              <a:buNone/>
              <a:defRPr>
                <a:solidFill>
                  <a:schemeClr val="dk1"/>
                </a:solidFill>
                <a:latin typeface="Poppins Black" panose="00000800000000000000"/>
                <a:ea typeface="Poppins Black" panose="00000800000000000000"/>
                <a:cs typeface="Poppins Black" panose="00000800000000000000"/>
                <a:sym typeface="Poppins Black" panose="00000800000000000000"/>
              </a:defRPr>
            </a:lvl1pPr>
            <a:lvl2pPr lvl="1" algn="ctr" rtl="0">
              <a:lnSpc>
                <a:spcPct val="115000"/>
              </a:lnSpc>
              <a:spcBef>
                <a:spcPts val="0"/>
              </a:spcBef>
              <a:spcAft>
                <a:spcPts val="0"/>
              </a:spcAft>
              <a:buClr>
                <a:schemeClr val="dk1"/>
              </a:buClr>
              <a:buSzPts val="3500"/>
              <a:buFont typeface="Poppins Black" panose="00000800000000000000"/>
              <a:buNone/>
              <a:defRPr sz="3500">
                <a:solidFill>
                  <a:schemeClr val="dk1"/>
                </a:solidFill>
                <a:latin typeface="Poppins Black" panose="00000800000000000000"/>
                <a:ea typeface="Poppins Black" panose="00000800000000000000"/>
                <a:cs typeface="Poppins Black" panose="00000800000000000000"/>
                <a:sym typeface="Poppins Black" panose="00000800000000000000"/>
              </a:defRPr>
            </a:lvl2pPr>
            <a:lvl3pPr lvl="2" algn="ctr" rtl="0">
              <a:lnSpc>
                <a:spcPct val="115000"/>
              </a:lnSpc>
              <a:spcBef>
                <a:spcPts val="0"/>
              </a:spcBef>
              <a:spcAft>
                <a:spcPts val="0"/>
              </a:spcAft>
              <a:buClr>
                <a:schemeClr val="dk1"/>
              </a:buClr>
              <a:buSzPts val="3500"/>
              <a:buFont typeface="Poppins Black" panose="00000800000000000000"/>
              <a:buNone/>
              <a:defRPr sz="3500">
                <a:solidFill>
                  <a:schemeClr val="dk1"/>
                </a:solidFill>
                <a:latin typeface="Poppins Black" panose="00000800000000000000"/>
                <a:ea typeface="Poppins Black" panose="00000800000000000000"/>
                <a:cs typeface="Poppins Black" panose="00000800000000000000"/>
                <a:sym typeface="Poppins Black" panose="00000800000000000000"/>
              </a:defRPr>
            </a:lvl3pPr>
            <a:lvl4pPr lvl="3" algn="ctr" rtl="0">
              <a:lnSpc>
                <a:spcPct val="115000"/>
              </a:lnSpc>
              <a:spcBef>
                <a:spcPts val="0"/>
              </a:spcBef>
              <a:spcAft>
                <a:spcPts val="0"/>
              </a:spcAft>
              <a:buClr>
                <a:schemeClr val="dk1"/>
              </a:buClr>
              <a:buSzPts val="3500"/>
              <a:buFont typeface="Poppins Black" panose="00000800000000000000"/>
              <a:buNone/>
              <a:defRPr sz="3500">
                <a:solidFill>
                  <a:schemeClr val="dk1"/>
                </a:solidFill>
                <a:latin typeface="Poppins Black" panose="00000800000000000000"/>
                <a:ea typeface="Poppins Black" panose="00000800000000000000"/>
                <a:cs typeface="Poppins Black" panose="00000800000000000000"/>
                <a:sym typeface="Poppins Black" panose="00000800000000000000"/>
              </a:defRPr>
            </a:lvl4pPr>
            <a:lvl5pPr lvl="4" algn="ctr" rtl="0">
              <a:lnSpc>
                <a:spcPct val="115000"/>
              </a:lnSpc>
              <a:spcBef>
                <a:spcPts val="0"/>
              </a:spcBef>
              <a:spcAft>
                <a:spcPts val="0"/>
              </a:spcAft>
              <a:buClr>
                <a:schemeClr val="dk1"/>
              </a:buClr>
              <a:buSzPts val="3500"/>
              <a:buFont typeface="Poppins Black" panose="00000800000000000000"/>
              <a:buNone/>
              <a:defRPr sz="3500">
                <a:solidFill>
                  <a:schemeClr val="dk1"/>
                </a:solidFill>
                <a:latin typeface="Poppins Black" panose="00000800000000000000"/>
                <a:ea typeface="Poppins Black" panose="00000800000000000000"/>
                <a:cs typeface="Poppins Black" panose="00000800000000000000"/>
                <a:sym typeface="Poppins Black" panose="00000800000000000000"/>
              </a:defRPr>
            </a:lvl5pPr>
            <a:lvl6pPr lvl="5" algn="ctr" rtl="0">
              <a:lnSpc>
                <a:spcPct val="115000"/>
              </a:lnSpc>
              <a:spcBef>
                <a:spcPts val="0"/>
              </a:spcBef>
              <a:spcAft>
                <a:spcPts val="0"/>
              </a:spcAft>
              <a:buClr>
                <a:schemeClr val="dk1"/>
              </a:buClr>
              <a:buSzPts val="3500"/>
              <a:buFont typeface="Poppins Black" panose="00000800000000000000"/>
              <a:buNone/>
              <a:defRPr sz="3500">
                <a:solidFill>
                  <a:schemeClr val="dk1"/>
                </a:solidFill>
                <a:latin typeface="Poppins Black" panose="00000800000000000000"/>
                <a:ea typeface="Poppins Black" panose="00000800000000000000"/>
                <a:cs typeface="Poppins Black" panose="00000800000000000000"/>
                <a:sym typeface="Poppins Black" panose="00000800000000000000"/>
              </a:defRPr>
            </a:lvl6pPr>
            <a:lvl7pPr lvl="6" algn="ctr" rtl="0">
              <a:lnSpc>
                <a:spcPct val="115000"/>
              </a:lnSpc>
              <a:spcBef>
                <a:spcPts val="0"/>
              </a:spcBef>
              <a:spcAft>
                <a:spcPts val="0"/>
              </a:spcAft>
              <a:buClr>
                <a:schemeClr val="dk1"/>
              </a:buClr>
              <a:buSzPts val="3500"/>
              <a:buFont typeface="Poppins Black" panose="00000800000000000000"/>
              <a:buNone/>
              <a:defRPr sz="3500">
                <a:solidFill>
                  <a:schemeClr val="dk1"/>
                </a:solidFill>
                <a:latin typeface="Poppins Black" panose="00000800000000000000"/>
                <a:ea typeface="Poppins Black" panose="00000800000000000000"/>
                <a:cs typeface="Poppins Black" panose="00000800000000000000"/>
                <a:sym typeface="Poppins Black" panose="00000800000000000000"/>
              </a:defRPr>
            </a:lvl7pPr>
            <a:lvl8pPr lvl="7" algn="ctr" rtl="0">
              <a:lnSpc>
                <a:spcPct val="115000"/>
              </a:lnSpc>
              <a:spcBef>
                <a:spcPts val="0"/>
              </a:spcBef>
              <a:spcAft>
                <a:spcPts val="0"/>
              </a:spcAft>
              <a:buClr>
                <a:schemeClr val="dk1"/>
              </a:buClr>
              <a:buSzPts val="3500"/>
              <a:buFont typeface="Poppins Black" panose="00000800000000000000"/>
              <a:buNone/>
              <a:defRPr sz="3500">
                <a:solidFill>
                  <a:schemeClr val="dk1"/>
                </a:solidFill>
                <a:latin typeface="Poppins Black" panose="00000800000000000000"/>
                <a:ea typeface="Poppins Black" panose="00000800000000000000"/>
                <a:cs typeface="Poppins Black" panose="00000800000000000000"/>
                <a:sym typeface="Poppins Black" panose="00000800000000000000"/>
              </a:defRPr>
            </a:lvl8pPr>
            <a:lvl9pPr lvl="8" algn="ctr" rtl="0">
              <a:lnSpc>
                <a:spcPct val="115000"/>
              </a:lnSpc>
              <a:spcBef>
                <a:spcPts val="0"/>
              </a:spcBef>
              <a:spcAft>
                <a:spcPts val="0"/>
              </a:spcAft>
              <a:buClr>
                <a:schemeClr val="dk1"/>
              </a:buClr>
              <a:buSzPts val="3500"/>
              <a:buFont typeface="Poppins Black" panose="00000800000000000000"/>
              <a:buNone/>
              <a:defRPr sz="3500">
                <a:solidFill>
                  <a:schemeClr val="dk1"/>
                </a:solidFill>
                <a:latin typeface="Poppins Black" panose="00000800000000000000"/>
                <a:ea typeface="Poppins Black" panose="00000800000000000000"/>
                <a:cs typeface="Poppins Black" panose="00000800000000000000"/>
                <a:sym typeface="Poppins Black" panose="00000800000000000000"/>
              </a:defRPr>
            </a:lvl9pPr>
          </a:lstStyle>
          <a:p>
            <a:endParaRPr/>
          </a:p>
        </p:txBody>
      </p:sp>
    </p:spTree>
    <p:extLst>
      <p:ext uri="{BB962C8B-B14F-4D97-AF65-F5344CB8AC3E}">
        <p14:creationId xmlns:p14="http://schemas.microsoft.com/office/powerpoint/2010/main" xmlns="" val="571290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194"/>
        <p:cNvGrpSpPr/>
        <p:nvPr/>
      </p:nvGrpSpPr>
      <p:grpSpPr>
        <a:xfrm>
          <a:off x="0" y="0"/>
          <a:ext cx="0" cy="0"/>
          <a:chOff x="0" y="0"/>
          <a:chExt cx="0" cy="0"/>
        </a:xfrm>
      </p:grpSpPr>
      <p:sp>
        <p:nvSpPr>
          <p:cNvPr id="195" name="Google Shape;195;p25"/>
          <p:cNvSpPr txBox="1">
            <a:spLocks noGrp="1"/>
          </p:cNvSpPr>
          <p:nvPr>
            <p:ph type="title"/>
          </p:nvPr>
        </p:nvSpPr>
        <p:spPr>
          <a:xfrm>
            <a:off x="716700" y="510900"/>
            <a:ext cx="77106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panose="020B0604020202020204"/>
              <a:buNone/>
              <a:defRPr>
                <a:solidFill>
                  <a:schemeClr val="lt1"/>
                </a:solidFill>
                <a:latin typeface="Arial" panose="020B0604020202020204"/>
                <a:ea typeface="Arial" panose="020B0604020202020204"/>
                <a:cs typeface="Arial" panose="020B0604020202020204"/>
                <a:sym typeface="Arial" panose="020B0604020202020204"/>
              </a:defRPr>
            </a:lvl1pPr>
            <a:lvl2pPr lvl="1"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2pPr>
            <a:lvl3pPr lvl="2"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3pPr>
            <a:lvl4pPr lvl="3"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4pPr>
            <a:lvl5pPr lvl="4"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5pPr>
            <a:lvl6pPr lvl="5"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6pPr>
            <a:lvl7pPr lvl="6"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7pPr>
            <a:lvl8pPr lvl="7"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8pPr>
            <a:lvl9pPr lvl="8"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9pPr>
          </a:lstStyle>
          <a:p>
            <a:endParaRPr/>
          </a:p>
        </p:txBody>
      </p:sp>
    </p:spTree>
    <p:extLst>
      <p:ext uri="{BB962C8B-B14F-4D97-AF65-F5344CB8AC3E}">
        <p14:creationId xmlns:p14="http://schemas.microsoft.com/office/powerpoint/2010/main" xmlns="" val="1064500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11302" y="1314454"/>
            <a:ext cx="6119016" cy="1366886"/>
          </a:xfrm>
        </p:spPr>
        <p:txBody>
          <a:bodyPr anchor="b">
            <a:normAutofit/>
          </a:bodyPr>
          <a:lstStyle>
            <a:lvl1pPr algn="ctr">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1511300" y="2884539"/>
            <a:ext cx="6119018" cy="715910"/>
          </a:xfrm>
        </p:spPr>
        <p:txBody>
          <a:bodyPr anchor="t">
            <a:normAutofit/>
          </a:bodyPr>
          <a:lstStyle>
            <a:lvl1pPr marL="0" indent="0" algn="ctr">
              <a:buNone/>
              <a:defRPr sz="18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1509542" y="2782939"/>
            <a:ext cx="6122535"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324995091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047127" y="1816100"/>
            <a:ext cx="7055474"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73836" y="1920240"/>
            <a:ext cx="3538728" cy="248259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6008" y="1920240"/>
            <a:ext cx="3538728" cy="248259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smtClean="0"/>
              <a:pPr/>
              <a:t>11/29/2025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smtClean="0"/>
              <a:pPr/>
              <a:t>‹#›</a:t>
            </a:fld>
            <a:endParaRPr lang="en-US" dirty="0"/>
          </a:p>
        </p:txBody>
      </p:sp>
    </p:spTree>
    <p:extLst>
      <p:ext uri="{BB962C8B-B14F-4D97-AF65-F5344CB8AC3E}">
        <p14:creationId xmlns:p14="http://schemas.microsoft.com/office/powerpoint/2010/main" xmlns="" val="132517116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1550" y="1993900"/>
            <a:ext cx="3538728" cy="432197"/>
          </a:xfrm>
        </p:spPr>
        <p:txBody>
          <a:bodyPr anchor="b">
            <a:noAutofit/>
          </a:bodyPr>
          <a:lstStyle>
            <a:lvl1pPr marL="0" indent="0">
              <a:buNone/>
              <a:defRPr sz="21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971550" y="2432447"/>
            <a:ext cx="3538728" cy="1974454"/>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35503" y="1993900"/>
            <a:ext cx="3538728" cy="432197"/>
          </a:xfrm>
        </p:spPr>
        <p:txBody>
          <a:bodyPr anchor="b">
            <a:noAutofit/>
          </a:bodyPr>
          <a:lstStyle>
            <a:lvl1pPr marL="0" indent="0">
              <a:buNone/>
              <a:defRPr sz="21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35503" y="2432447"/>
            <a:ext cx="3538728" cy="1974454"/>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5516DA-9D86-4E1E-A623-C11F9F74EB59}" type="datetimeFigureOut">
              <a:rPr lang="en-US" smtClean="0"/>
              <a:pPr/>
              <a:t>11/29/2025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8" name="Straight Connector 17"/>
          <p:cNvCxnSpPr/>
          <p:nvPr/>
        </p:nvCxnSpPr>
        <p:spPr>
          <a:xfrm>
            <a:off x="1047127" y="1816100"/>
            <a:ext cx="7055474"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97176676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11/29/2025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047127" y="1816100"/>
            <a:ext cx="7055474"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21028538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11/29/2025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3196990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0359" y="1041401"/>
            <a:ext cx="2788841" cy="1028700"/>
          </a:xfrm>
        </p:spPr>
        <p:txBody>
          <a:bodyPr anchor="b">
            <a:normAutofit/>
          </a:bodyPr>
          <a:lstStyle>
            <a:lvl1pPr algn="ctr">
              <a:defRPr sz="1800" b="0"/>
            </a:lvl1pPr>
          </a:lstStyle>
          <a:p>
            <a:r>
              <a:rPr lang="en-US"/>
              <a:t>Click to edit Master title style</a:t>
            </a:r>
            <a:endParaRPr lang="en-US" dirty="0"/>
          </a:p>
        </p:txBody>
      </p:sp>
      <p:sp>
        <p:nvSpPr>
          <p:cNvPr id="3" name="Content Placeholder 2"/>
          <p:cNvSpPr>
            <a:spLocks noGrp="1"/>
          </p:cNvSpPr>
          <p:nvPr>
            <p:ph idx="1"/>
          </p:nvPr>
        </p:nvSpPr>
        <p:spPr>
          <a:xfrm>
            <a:off x="4064001" y="736599"/>
            <a:ext cx="4102100" cy="3670301"/>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70359" y="2273299"/>
            <a:ext cx="2788841" cy="1828803"/>
          </a:xfrm>
        </p:spPr>
        <p:txBody>
          <a:bodyPr anchor="t">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1047127" y="2184400"/>
            <a:ext cx="2635874"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140689842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1549" y="1412874"/>
            <a:ext cx="4681362" cy="1028700"/>
          </a:xfrm>
        </p:spPr>
        <p:txBody>
          <a:bodyPr anchor="b">
            <a:normAutofit/>
          </a:bodyPr>
          <a:lstStyle>
            <a:lvl1pPr algn="ctr">
              <a:defRPr sz="21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6071124" y="781050"/>
            <a:ext cx="2297510" cy="35814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971549" y="2441574"/>
            <a:ext cx="4681362" cy="1371600"/>
          </a:xfrm>
        </p:spPr>
        <p:txBody>
          <a:bodyPr anchor="t">
            <a:normAutofit/>
          </a:bodyPr>
          <a:lstStyle>
            <a:lvl1pPr marL="0" indent="0" algn="ctr">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136937149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4">
                <a:lumMod val="50000"/>
              </a:schemeClr>
            </a:gs>
            <a:gs pos="100000">
              <a:schemeClr val="accent4">
                <a:lumMod val="50000"/>
              </a:schemeClr>
            </a:gs>
            <a:gs pos="49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29">
            <a:extLst>
              <a:ext uri="{28A0092B-C50C-407E-A947-70E740481C1C}">
                <a14:useLocalDpi xmlns:a14="http://schemas.microsoft.com/office/drawing/2010/main" xmlns="" val="0"/>
              </a:ext>
            </a:extLst>
          </a:blip>
          <a:stretch>
            <a:fillRect/>
          </a:stretch>
        </p:blipFill>
        <p:spPr>
          <a:xfrm>
            <a:off x="0" y="0"/>
            <a:ext cx="9141619" cy="5142161"/>
          </a:xfrm>
          <a:prstGeom prst="rect">
            <a:avLst/>
          </a:prstGeom>
        </p:spPr>
      </p:pic>
      <p:sp>
        <p:nvSpPr>
          <p:cNvPr id="2" name="Title Placeholder 1"/>
          <p:cNvSpPr>
            <a:spLocks noGrp="1"/>
          </p:cNvSpPr>
          <p:nvPr>
            <p:ph type="title"/>
          </p:nvPr>
        </p:nvSpPr>
        <p:spPr>
          <a:xfrm>
            <a:off x="971552" y="736600"/>
            <a:ext cx="7200897" cy="9779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71551" y="1917699"/>
            <a:ext cx="7200897" cy="2489202"/>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508126" y="4476750"/>
            <a:ext cx="1200150" cy="209550"/>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6C5516DA-9D86-4E1E-A623-C11F9F74EB59}" type="datetimeFigureOut">
              <a:rPr lang="en-US" smtClean="0"/>
              <a:pPr/>
              <a:t>11/29/2025</a:t>
            </a:fld>
            <a:endParaRPr lang="en-US" dirty="0"/>
          </a:p>
        </p:txBody>
      </p:sp>
      <p:sp>
        <p:nvSpPr>
          <p:cNvPr id="5" name="Footer Placeholder 4"/>
          <p:cNvSpPr>
            <a:spLocks noGrp="1"/>
          </p:cNvSpPr>
          <p:nvPr>
            <p:ph type="ftr" sz="quarter" idx="3"/>
          </p:nvPr>
        </p:nvSpPr>
        <p:spPr>
          <a:xfrm>
            <a:off x="971551" y="4476750"/>
            <a:ext cx="5479425" cy="209550"/>
          </a:xfrm>
          <a:prstGeom prst="rect">
            <a:avLst/>
          </a:prstGeom>
        </p:spPr>
        <p:txBody>
          <a:bodyPr vert="horz" lIns="91440" tIns="45720" rIns="91440" bIns="45720" rtlCol="0" anchor="ctr"/>
          <a:lstStyle>
            <a:lvl1pPr algn="l">
              <a:defRPr sz="75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7765426" y="4476750"/>
            <a:ext cx="407023" cy="209550"/>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xmlns="" val="1845139468"/>
      </p:ext>
    </p:extLst>
  </p:cSld>
  <p:clrMap bg1="lt1" tx1="dk1" bg2="lt2" tx2="dk2" accent1="accent1" accent2="accent2" accent3="accent3" accent4="accent4" accent5="accent5" accent6="accent6" hlink="hlink" folHlink="folHlink"/>
  <p:sldLayoutIdLst>
    <p:sldLayoutId id="2147484895" r:id="rId1"/>
    <p:sldLayoutId id="2147484896" r:id="rId2"/>
    <p:sldLayoutId id="2147484897" r:id="rId3"/>
    <p:sldLayoutId id="2147484898" r:id="rId4"/>
    <p:sldLayoutId id="2147484899" r:id="rId5"/>
    <p:sldLayoutId id="2147484900" r:id="rId6"/>
    <p:sldLayoutId id="2147484901" r:id="rId7"/>
    <p:sldLayoutId id="2147484902" r:id="rId8"/>
    <p:sldLayoutId id="2147484903" r:id="rId9"/>
    <p:sldLayoutId id="2147484904" r:id="rId10"/>
    <p:sldLayoutId id="2147484905" r:id="rId11"/>
    <p:sldLayoutId id="2147484906" r:id="rId12"/>
    <p:sldLayoutId id="2147484907" r:id="rId13"/>
    <p:sldLayoutId id="2147484908" r:id="rId14"/>
    <p:sldLayoutId id="2147484909" r:id="rId15"/>
    <p:sldLayoutId id="2147484910" r:id="rId16"/>
    <p:sldLayoutId id="2147484911" r:id="rId17"/>
    <p:sldLayoutId id="2147484912" r:id="rId18"/>
    <p:sldLayoutId id="2147484913" r:id="rId19"/>
    <p:sldLayoutId id="2147484914" r:id="rId20"/>
    <p:sldLayoutId id="2147484915" r:id="rId21"/>
    <p:sldLayoutId id="2147484916" r:id="rId22"/>
    <p:sldLayoutId id="2147484917" r:id="rId23"/>
    <p:sldLayoutId id="2147484918" r:id="rId24"/>
    <p:sldLayoutId id="2147484919" r:id="rId25"/>
    <p:sldLayoutId id="2147484920" r:id="rId26"/>
    <p:sldLayoutId id="2147484921" r:id="rId27"/>
  </p:sldLayoutIdLst>
  <p:hf hdr="0" ftr="0" dt="0"/>
  <p:txStyles>
    <p:titleStyle>
      <a:lvl1pPr algn="ctr" defTabSz="342900" rtl="0" eaLnBrk="1" latinLnBrk="0" hangingPunct="1">
        <a:spcBef>
          <a:spcPct val="0"/>
        </a:spcBef>
        <a:buNone/>
        <a:defRPr sz="33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1pPr>
      <a:lvl2pPr marL="557213" indent="-214313" algn="l" defTabSz="342900" rtl="0" eaLnBrk="1" latinLnBrk="0" hangingPunct="1">
        <a:spcBef>
          <a:spcPct val="20000"/>
        </a:spcBef>
        <a:spcAft>
          <a:spcPts val="450"/>
        </a:spcAft>
        <a:buClr>
          <a:schemeClr val="accent1"/>
        </a:buClr>
        <a:buSzPct val="115000"/>
        <a:buFont typeface="Arial"/>
        <a:buChar char="•"/>
        <a:defRPr sz="1500" kern="1200" cap="none">
          <a:solidFill>
            <a:schemeClr val="tx1">
              <a:lumMod val="85000"/>
              <a:lumOff val="15000"/>
            </a:schemeClr>
          </a:solidFill>
          <a:effectLst/>
          <a:latin typeface="+mn-lt"/>
          <a:ea typeface="+mn-ea"/>
          <a:cs typeface="+mn-cs"/>
        </a:defRPr>
      </a:lvl2pPr>
      <a:lvl3pPr marL="900113" indent="-214313" algn="l" defTabSz="342900" rtl="0" eaLnBrk="1" latinLnBrk="0" hangingPunct="1">
        <a:spcBef>
          <a:spcPct val="20000"/>
        </a:spcBef>
        <a:spcAft>
          <a:spcPts val="450"/>
        </a:spcAft>
        <a:buClr>
          <a:schemeClr val="accent1"/>
        </a:buClr>
        <a:buSzPct val="115000"/>
        <a:buFont typeface="Arial"/>
        <a:buChar char="•"/>
        <a:defRPr sz="1350" kern="1200" cap="none">
          <a:solidFill>
            <a:schemeClr val="tx1">
              <a:lumMod val="85000"/>
              <a:lumOff val="15000"/>
            </a:schemeClr>
          </a:solidFill>
          <a:effectLst/>
          <a:latin typeface="+mn-lt"/>
          <a:ea typeface="+mn-ea"/>
          <a:cs typeface="+mn-cs"/>
        </a:defRPr>
      </a:lvl3pPr>
      <a:lvl4pPr marL="1157288" indent="-128588" algn="l" defTabSz="342900" rtl="0" eaLnBrk="1" latinLnBrk="0" hangingPunct="1">
        <a:spcBef>
          <a:spcPct val="20000"/>
        </a:spcBef>
        <a:spcAft>
          <a:spcPts val="450"/>
        </a:spcAft>
        <a:buClr>
          <a:schemeClr val="accent1"/>
        </a:buClr>
        <a:buSzPct val="115000"/>
        <a:buFont typeface="Arial"/>
        <a:buChar char="•"/>
        <a:defRPr sz="1200" kern="1200" cap="none">
          <a:solidFill>
            <a:schemeClr val="tx1">
              <a:lumMod val="85000"/>
              <a:lumOff val="15000"/>
            </a:schemeClr>
          </a:solidFill>
          <a:effectLst/>
          <a:latin typeface="+mn-lt"/>
          <a:ea typeface="+mn-ea"/>
          <a:cs typeface="+mn-cs"/>
        </a:defRPr>
      </a:lvl4pPr>
      <a:lvl5pPr marL="1500188" indent="-128588"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5pPr>
      <a:lvl6pPr marL="18859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6pPr>
      <a:lvl7pPr marL="22288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7pPr>
      <a:lvl8pPr marL="25717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8pPr>
      <a:lvl9pPr marL="29146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3" name="Rectangle 2"/>
          <p:cNvSpPr/>
          <p:nvPr/>
        </p:nvSpPr>
        <p:spPr>
          <a:xfrm>
            <a:off x="1311215" y="897147"/>
            <a:ext cx="7476535" cy="2062103"/>
          </a:xfrm>
          <a:prstGeom prst="rect">
            <a:avLst/>
          </a:prstGeom>
        </p:spPr>
        <p:txBody>
          <a:bodyPr wrap="square">
            <a:spAutoFit/>
          </a:bodyPr>
          <a:lstStyle/>
          <a:p>
            <a:pPr algn="ctr"/>
            <a:r>
              <a:rPr lang="en-US" sz="3200" b="1" dirty="0">
                <a:latin typeface="Times New Roman" panose="02020603050405020304" pitchFamily="18" charset="0"/>
                <a:ea typeface="Times New Roman" panose="02020603050405020304" pitchFamily="18" charset="0"/>
              </a:rPr>
              <a:t>Adaptive Monitoring for </a:t>
            </a:r>
            <a:r>
              <a:rPr lang="en-US" sz="3200" b="1" dirty="0" err="1">
                <a:latin typeface="Times New Roman" panose="02020603050405020304" pitchFamily="18" charset="0"/>
                <a:ea typeface="Times New Roman" panose="02020603050405020304" pitchFamily="18" charset="0"/>
              </a:rPr>
              <a:t>EarlyStage</a:t>
            </a:r>
            <a:r>
              <a:rPr lang="en-US" sz="3200" b="1" dirty="0">
                <a:latin typeface="Times New Roman" panose="02020603050405020304" pitchFamily="18" charset="0"/>
                <a:ea typeface="Times New Roman" panose="02020603050405020304" pitchFamily="18" charset="0"/>
              </a:rPr>
              <a:t> Ransomware Detection Via Behavior and Network Traffic Analysis Using Machine Learning </a:t>
            </a:r>
            <a:r>
              <a:rPr lang="en-US" sz="3200" b="1" dirty="0" smtClean="0">
                <a:latin typeface="Times New Roman" panose="02020603050405020304" pitchFamily="18" charset="0"/>
                <a:ea typeface="Times New Roman" panose="02020603050405020304" pitchFamily="18" charset="0"/>
              </a:rPr>
              <a:t> </a:t>
            </a:r>
            <a:endParaRPr lang="en-IN" sz="3200" b="1" dirty="0">
              <a:latin typeface="Times New Roman" panose="02020603050405020304" pitchFamily="18" charset="0"/>
              <a:ea typeface="Times New Roman" panose="02020603050405020304" pitchFamily="18" charset="0"/>
            </a:endParaRPr>
          </a:p>
        </p:txBody>
      </p:sp>
      <p:sp>
        <p:nvSpPr>
          <p:cNvPr id="4" name="TextBox 3"/>
          <p:cNvSpPr txBox="1"/>
          <p:nvPr/>
        </p:nvSpPr>
        <p:spPr>
          <a:xfrm>
            <a:off x="684055" y="3231811"/>
            <a:ext cx="3441215" cy="938719"/>
          </a:xfrm>
          <a:prstGeom prst="rect">
            <a:avLst/>
          </a:prstGeom>
          <a:noFill/>
        </p:spPr>
        <p:txBody>
          <a:bodyPr wrap="square" rtlCol="0">
            <a:spAutoFit/>
          </a:bodyPr>
          <a:lstStyle/>
          <a:p>
            <a:r>
              <a:rPr lang="en-US" sz="1100" b="1" dirty="0" smtClean="0">
                <a:latin typeface="Times New Roman" pitchFamily="18" charset="0"/>
                <a:cs typeface="Times New Roman" pitchFamily="18" charset="0"/>
              </a:rPr>
              <a:t>TEAM MEMBERS:</a:t>
            </a:r>
          </a:p>
          <a:p>
            <a:endParaRPr lang="en-US" sz="1100" b="1" dirty="0" smtClean="0">
              <a:latin typeface="Times New Roman" pitchFamily="18" charset="0"/>
              <a:cs typeface="Times New Roman" pitchFamily="18" charset="0"/>
            </a:endParaRPr>
          </a:p>
          <a:p>
            <a:r>
              <a:rPr lang="en-US" sz="1100" b="1" dirty="0" smtClean="0">
                <a:latin typeface="Times New Roman" pitchFamily="18" charset="0"/>
                <a:cs typeface="Times New Roman" pitchFamily="18" charset="0"/>
              </a:rPr>
              <a:t>SAI TEJA BODAPATI (Y00872876)</a:t>
            </a:r>
          </a:p>
          <a:p>
            <a:r>
              <a:rPr lang="en-US" sz="1100" b="1" dirty="0" smtClean="0">
                <a:latin typeface="Times New Roman" pitchFamily="18" charset="0"/>
                <a:cs typeface="Times New Roman" pitchFamily="18" charset="0"/>
              </a:rPr>
              <a:t>SOWJANYA GUNTURU (Y00874629)</a:t>
            </a:r>
          </a:p>
          <a:p>
            <a:r>
              <a:rPr lang="en-US" sz="1100" b="1" dirty="0" smtClean="0">
                <a:latin typeface="Times New Roman" pitchFamily="18" charset="0"/>
                <a:cs typeface="Times New Roman" pitchFamily="18" charset="0"/>
              </a:rPr>
              <a:t>SAI RAMYA POLA (Y00873183)</a:t>
            </a:r>
            <a:endParaRPr lang="en-US" sz="1100" b="1" dirty="0">
              <a:latin typeface="Times New Roman" pitchFamily="18" charset="0"/>
              <a:cs typeface="Times New Roman"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xmlns="" val="636486305"/>
              </p:ext>
            </p:extLst>
          </p:nvPr>
        </p:nvGraphicFramePr>
        <p:xfrm>
          <a:off x="837367" y="1366047"/>
          <a:ext cx="7455295" cy="1909645"/>
        </p:xfrm>
        <a:graphic>
          <a:graphicData uri="http://schemas.openxmlformats.org/drawingml/2006/table">
            <a:tbl>
              <a:tblPr firstRow="1" bandRow="1">
                <a:tableStyleId>{5C22544A-7EE6-4342-B048-85BDC9FD1C3A}</a:tableStyleId>
              </a:tblPr>
              <a:tblGrid>
                <a:gridCol w="578086">
                  <a:extLst>
                    <a:ext uri="{9D8B030D-6E8A-4147-A177-3AD203B41FA5}">
                      <a16:colId xmlns:a16="http://schemas.microsoft.com/office/drawing/2014/main" xmlns="" val="20000"/>
                    </a:ext>
                  </a:extLst>
                </a:gridCol>
                <a:gridCol w="921667">
                  <a:extLst>
                    <a:ext uri="{9D8B030D-6E8A-4147-A177-3AD203B41FA5}">
                      <a16:colId xmlns:a16="http://schemas.microsoft.com/office/drawing/2014/main" xmlns="" val="20001"/>
                    </a:ext>
                  </a:extLst>
                </a:gridCol>
                <a:gridCol w="1344365">
                  <a:extLst>
                    <a:ext uri="{9D8B030D-6E8A-4147-A177-3AD203B41FA5}">
                      <a16:colId xmlns:a16="http://schemas.microsoft.com/office/drawing/2014/main" xmlns="" val="20002"/>
                    </a:ext>
                  </a:extLst>
                </a:gridCol>
                <a:gridCol w="1470390">
                  <a:extLst>
                    <a:ext uri="{9D8B030D-6E8A-4147-A177-3AD203B41FA5}">
                      <a16:colId xmlns:a16="http://schemas.microsoft.com/office/drawing/2014/main" xmlns="" val="20003"/>
                    </a:ext>
                  </a:extLst>
                </a:gridCol>
                <a:gridCol w="3140787">
                  <a:extLst>
                    <a:ext uri="{9D8B030D-6E8A-4147-A177-3AD203B41FA5}">
                      <a16:colId xmlns:a16="http://schemas.microsoft.com/office/drawing/2014/main" xmlns="" val="20004"/>
                    </a:ext>
                  </a:extLst>
                </a:gridCol>
              </a:tblGrid>
              <a:tr h="361153">
                <a:tc>
                  <a:txBody>
                    <a:bodyPr/>
                    <a:lstStyle/>
                    <a:p>
                      <a:r>
                        <a:rPr lang="en-US" sz="1100" dirty="0">
                          <a:solidFill>
                            <a:schemeClr val="tx1"/>
                          </a:solidFill>
                          <a:latin typeface="Times New Roman" panose="02020603050405020304" pitchFamily="18" charset="0"/>
                          <a:cs typeface="Times New Roman" panose="02020603050405020304" pitchFamily="18" charset="0"/>
                        </a:rPr>
                        <a:t>S.NO</a:t>
                      </a:r>
                    </a:p>
                  </a:txBody>
                  <a:tcPr marL="68580" marR="68580" marT="34290" marB="34290">
                    <a:solidFill>
                      <a:schemeClr val="accent3"/>
                    </a:solidFill>
                  </a:tcPr>
                </a:tc>
                <a:tc>
                  <a:txBody>
                    <a:bodyPr/>
                    <a:lstStyle/>
                    <a:p>
                      <a:r>
                        <a:rPr lang="en-US" sz="1100" dirty="0">
                          <a:solidFill>
                            <a:schemeClr val="tx1"/>
                          </a:solidFill>
                          <a:latin typeface="Times New Roman" panose="02020603050405020304" pitchFamily="18" charset="0"/>
                          <a:cs typeface="Times New Roman" panose="02020603050405020304" pitchFamily="18" charset="0"/>
                        </a:rPr>
                        <a:t>YEAR</a:t>
                      </a:r>
                    </a:p>
                  </a:txBody>
                  <a:tcPr marL="68580" marR="68580" marT="34290" marB="34290">
                    <a:solidFill>
                      <a:schemeClr val="accent3"/>
                    </a:solidFill>
                  </a:tcPr>
                </a:tc>
                <a:tc>
                  <a:txBody>
                    <a:bodyPr/>
                    <a:lstStyle/>
                    <a:p>
                      <a:r>
                        <a:rPr lang="en-US" sz="1100" dirty="0">
                          <a:solidFill>
                            <a:schemeClr val="tx1"/>
                          </a:solidFill>
                          <a:latin typeface="Times New Roman" panose="02020603050405020304" pitchFamily="18" charset="0"/>
                          <a:cs typeface="Times New Roman" panose="02020603050405020304" pitchFamily="18" charset="0"/>
                        </a:rPr>
                        <a:t>AUTHORS</a:t>
                      </a:r>
                    </a:p>
                  </a:txBody>
                  <a:tcPr marL="68580" marR="68580" marT="34290" marB="34290">
                    <a:solidFill>
                      <a:schemeClr val="accent3"/>
                    </a:solidFill>
                  </a:tcPr>
                </a:tc>
                <a:tc>
                  <a:txBody>
                    <a:bodyPr/>
                    <a:lstStyle/>
                    <a:p>
                      <a:r>
                        <a:rPr lang="en-US" sz="1100" dirty="0">
                          <a:solidFill>
                            <a:schemeClr val="tx1"/>
                          </a:solidFill>
                          <a:latin typeface="Times New Roman" panose="02020603050405020304" pitchFamily="18" charset="0"/>
                          <a:cs typeface="Times New Roman" panose="02020603050405020304" pitchFamily="18" charset="0"/>
                        </a:rPr>
                        <a:t>TITLE</a:t>
                      </a:r>
                    </a:p>
                  </a:txBody>
                  <a:tcPr marL="68580" marR="68580" marT="34290" marB="34290">
                    <a:solidFill>
                      <a:schemeClr val="accent3"/>
                    </a:solidFill>
                  </a:tcPr>
                </a:tc>
                <a:tc>
                  <a:txBody>
                    <a:bodyPr/>
                    <a:lstStyle/>
                    <a:p>
                      <a:r>
                        <a:rPr lang="en-US" sz="1100" dirty="0">
                          <a:solidFill>
                            <a:schemeClr val="tx1"/>
                          </a:solidFill>
                          <a:latin typeface="Times New Roman" panose="02020603050405020304" pitchFamily="18" charset="0"/>
                          <a:cs typeface="Times New Roman" panose="02020603050405020304" pitchFamily="18" charset="0"/>
                        </a:rPr>
                        <a:t>OUT COMES</a:t>
                      </a:r>
                    </a:p>
                  </a:txBody>
                  <a:tcPr marL="68580" marR="68580" marT="34290" marB="34290">
                    <a:solidFill>
                      <a:schemeClr val="accent3"/>
                    </a:solidFill>
                  </a:tcPr>
                </a:tc>
                <a:extLst>
                  <a:ext uri="{0D108BD9-81ED-4DB2-BD59-A6C34878D82A}">
                    <a16:rowId xmlns:a16="http://schemas.microsoft.com/office/drawing/2014/main" xmlns="" val="10000"/>
                  </a:ext>
                </a:extLst>
              </a:tr>
              <a:tr h="1548492">
                <a:tc>
                  <a:txBody>
                    <a:bodyPr/>
                    <a:lstStyle/>
                    <a:p>
                      <a:pPr algn="just"/>
                      <a:r>
                        <a:rPr lang="en-US" sz="1100" dirty="0">
                          <a:latin typeface="Times New Roman" panose="02020603050405020304" pitchFamily="18" charset="0"/>
                          <a:cs typeface="Times New Roman" panose="02020603050405020304" pitchFamily="18" charset="0"/>
                        </a:rPr>
                        <a:t>5</a:t>
                      </a:r>
                      <a:endParaRPr lang="en-IN" sz="1100" dirty="0">
                        <a:latin typeface="Times New Roman" panose="02020603050405020304" pitchFamily="18" charset="0"/>
                        <a:cs typeface="Times New Roman" panose="02020603050405020304" pitchFamily="18" charset="0"/>
                      </a:endParaRPr>
                    </a:p>
                  </a:txBody>
                  <a:tcPr marL="68580" marR="68580" marT="34290" marB="34290">
                    <a:solidFill>
                      <a:schemeClr val="accent3"/>
                    </a:solidFill>
                  </a:tcPr>
                </a:tc>
                <a:tc>
                  <a:txBody>
                    <a:bodyPr/>
                    <a:lstStyle/>
                    <a:p>
                      <a:pPr algn="just"/>
                      <a:r>
                        <a:rPr lang="en-US" sz="1200" b="0" kern="1200" dirty="0">
                          <a:solidFill>
                            <a:schemeClr val="tx1"/>
                          </a:solidFill>
                          <a:effectLst/>
                          <a:latin typeface="Times New Roman" panose="02020603050405020304" pitchFamily="18" charset="0"/>
                          <a:ea typeface="+mn-ea"/>
                          <a:cs typeface="Times New Roman" panose="02020603050405020304" pitchFamily="18" charset="0"/>
                        </a:rPr>
                        <a:t>2023</a:t>
                      </a:r>
                      <a:endParaRPr lang="en-IN" sz="1200" b="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accent3"/>
                    </a:solidFill>
                  </a:tcPr>
                </a:tc>
                <a:tc>
                  <a:txBody>
                    <a:bodyPr/>
                    <a:lstStyle/>
                    <a:p>
                      <a:pPr algn="just"/>
                      <a:r>
                        <a:rPr lang="en-IN" sz="1350" kern="1200" dirty="0">
                          <a:solidFill>
                            <a:schemeClr val="dk1"/>
                          </a:solidFill>
                          <a:effectLst/>
                          <a:latin typeface="+mn-lt"/>
                          <a:ea typeface="+mn-ea"/>
                          <a:cs typeface="+mn-cs"/>
                        </a:rPr>
                        <a:t>T. Kumamoto, Y. Yoshida, and H. </a:t>
                      </a:r>
                      <a:r>
                        <a:rPr lang="en-IN" sz="1350" kern="1200" dirty="0" err="1">
                          <a:solidFill>
                            <a:schemeClr val="dk1"/>
                          </a:solidFill>
                          <a:effectLst/>
                          <a:latin typeface="+mn-lt"/>
                          <a:ea typeface="+mn-ea"/>
                          <a:cs typeface="+mn-cs"/>
                        </a:rPr>
                        <a:t>Fujima</a:t>
                      </a:r>
                      <a:endParaRPr lang="en-IN" sz="1200" b="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accent3"/>
                    </a:solidFill>
                  </a:tcPr>
                </a:tc>
                <a:tc>
                  <a:txBody>
                    <a:bodyPr/>
                    <a:lstStyle/>
                    <a:p>
                      <a:pPr algn="just"/>
                      <a:r>
                        <a:rPr lang="en-US" sz="1200" b="0" kern="1200" dirty="0">
                          <a:solidFill>
                            <a:schemeClr val="tx1"/>
                          </a:solidFill>
                          <a:effectLst/>
                          <a:latin typeface="Times New Roman" panose="02020603050405020304" pitchFamily="18" charset="0"/>
                          <a:ea typeface="+mn-ea"/>
                          <a:cs typeface="Times New Roman" panose="02020603050405020304" pitchFamily="18" charset="0"/>
                        </a:rPr>
                        <a:t>Evaluating Large Language Models in Ransomware Negotiation: A Comparative Analysis of </a:t>
                      </a:r>
                      <a:r>
                        <a:rPr lang="en-US" sz="1200" b="0" kern="1200" dirty="0" err="1">
                          <a:solidFill>
                            <a:schemeClr val="tx1"/>
                          </a:solidFill>
                          <a:effectLst/>
                          <a:latin typeface="Times New Roman" panose="02020603050405020304" pitchFamily="18" charset="0"/>
                          <a:ea typeface="+mn-ea"/>
                          <a:cs typeface="Times New Roman" panose="02020603050405020304" pitchFamily="18" charset="0"/>
                        </a:rPr>
                        <a:t>ChatGPT</a:t>
                      </a:r>
                      <a:r>
                        <a:rPr lang="en-US" sz="1200" b="0" kern="1200" dirty="0">
                          <a:solidFill>
                            <a:schemeClr val="tx1"/>
                          </a:solidFill>
                          <a:effectLst/>
                          <a:latin typeface="Times New Roman" panose="02020603050405020304" pitchFamily="18" charset="0"/>
                          <a:ea typeface="+mn-ea"/>
                          <a:cs typeface="Times New Roman" panose="02020603050405020304" pitchFamily="18" charset="0"/>
                        </a:rPr>
                        <a:t> and Claude</a:t>
                      </a:r>
                      <a:endParaRPr lang="en-IN" sz="1200" b="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accent3"/>
                    </a:solidFill>
                  </a:tcPr>
                </a:tc>
                <a:tc>
                  <a:txBody>
                    <a:bodyPr/>
                    <a:lstStyle/>
                    <a:p>
                      <a:pPr algn="just"/>
                      <a:r>
                        <a:rPr lang="en-US" sz="1200" kern="1200" dirty="0">
                          <a:solidFill>
                            <a:schemeClr val="tx1"/>
                          </a:solidFill>
                          <a:effectLst/>
                          <a:latin typeface="Times New Roman" panose="02020603050405020304" pitchFamily="18" charset="0"/>
                          <a:ea typeface="+mn-ea"/>
                          <a:cs typeface="Times New Roman" panose="02020603050405020304" pitchFamily="18" charset="0"/>
                        </a:rPr>
                        <a:t>This study examines the application of large language models like </a:t>
                      </a:r>
                      <a:r>
                        <a:rPr lang="en-US" sz="1200" kern="1200" dirty="0" err="1">
                          <a:solidFill>
                            <a:schemeClr val="tx1"/>
                          </a:solidFill>
                          <a:effectLst/>
                          <a:latin typeface="Times New Roman" panose="02020603050405020304" pitchFamily="18" charset="0"/>
                          <a:ea typeface="+mn-ea"/>
                          <a:cs typeface="Times New Roman" panose="02020603050405020304" pitchFamily="18" charset="0"/>
                        </a:rPr>
                        <a:t>ChatGPT</a:t>
                      </a:r>
                      <a:r>
                        <a:rPr lang="en-US" sz="1200" kern="1200" dirty="0">
                          <a:solidFill>
                            <a:schemeClr val="tx1"/>
                          </a:solidFill>
                          <a:effectLst/>
                          <a:latin typeface="Times New Roman" panose="02020603050405020304" pitchFamily="18" charset="0"/>
                          <a:ea typeface="+mn-ea"/>
                          <a:cs typeface="Times New Roman" panose="02020603050405020304" pitchFamily="18" charset="0"/>
                        </a:rPr>
                        <a:t> and Claude in ransomware negotiations</a:t>
                      </a:r>
                      <a:endParaRPr lang="en-IN" sz="12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34290" marB="34290">
                    <a:solidFill>
                      <a:schemeClr val="accent3"/>
                    </a:solidFill>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xmlns="" val="1112543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9" name="Google Shape;691;p31"/>
          <p:cNvSpPr txBox="1"/>
          <p:nvPr/>
        </p:nvSpPr>
        <p:spPr>
          <a:xfrm>
            <a:off x="7942050" y="478662"/>
            <a:ext cx="760631" cy="62595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endParaRPr lang="en-GB" sz="3200" b="1" dirty="0">
              <a:solidFill>
                <a:schemeClr val="accent4"/>
              </a:solidFill>
            </a:endParaRPr>
          </a:p>
        </p:txBody>
      </p:sp>
      <p:sp>
        <p:nvSpPr>
          <p:cNvPr id="3" name="Rectangle 2"/>
          <p:cNvSpPr/>
          <p:nvPr/>
        </p:nvSpPr>
        <p:spPr>
          <a:xfrm>
            <a:off x="3898174" y="224746"/>
            <a:ext cx="1415385" cy="507831"/>
          </a:xfrm>
          <a:prstGeom prst="rect">
            <a:avLst/>
          </a:prstGeom>
        </p:spPr>
        <p:txBody>
          <a:bodyPr wrap="square">
            <a:spAutoFit/>
          </a:bodyPr>
          <a:lstStyle/>
          <a:p>
            <a:pPr lvl="0" algn="ctr" defTabSz="914400" eaLnBrk="0" fontAlgn="base" hangingPunct="0">
              <a:lnSpc>
                <a:spcPct val="150000"/>
              </a:lnSpc>
              <a:spcBef>
                <a:spcPct val="0"/>
              </a:spcBef>
              <a:spcAft>
                <a:spcPct val="0"/>
              </a:spcAft>
            </a:pPr>
            <a:r>
              <a:rPr lang="en-US" altLang="en-US" b="1" dirty="0">
                <a:latin typeface="Times New Roman" panose="02020603050405020304" pitchFamily="18" charset="0"/>
                <a:cs typeface="Times New Roman" panose="02020603050405020304" pitchFamily="18" charset="0"/>
              </a:rPr>
              <a:t>Significant </a:t>
            </a:r>
          </a:p>
        </p:txBody>
      </p:sp>
      <p:sp>
        <p:nvSpPr>
          <p:cNvPr id="2" name="Rectangle 1"/>
          <p:cNvSpPr>
            <a:spLocks noChangeArrowheads="1"/>
          </p:cNvSpPr>
          <p:nvPr/>
        </p:nvSpPr>
        <p:spPr bwMode="auto">
          <a:xfrm>
            <a:off x="609597" y="533380"/>
            <a:ext cx="8258357" cy="45243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increasing frequency and sophistication of ransomware attacks highlight the limitations of traditional detection systems, which often rely on signature-based methods that struggle to identify emerging threats. This paper presents an innovative framework aimed at overcoming these limitations by focusing on adaptive monitoring for early-stage ransomware detection. The approach combines two key components: behavioral analysis and network traffic examination. By monitoring system behaviors—such as file access patterns, encryption activities, and unauthorized data movements—alongside network traffic anomalies like large data transfers or encrypted communications, the framework is able to identify early indicators of ransomware activity.</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One of the key strengths of this method is its adaptive nature, which allows the system to evolve based on new data. This continuous learning process enhances the detection capabilities of the system, making it resilient to new and evolving ransomware tactics, while minimizing the occurrence of false positives. Through the integration of machine learning algorithms and real-time monitoring, the framework offers a comprehensive multi-layered approach to threat detection.</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Experimental results demonstrate that this adaptive monitoring system significantly reduces the response time for identifying ransomware and enables proactive measures, such as isolating infected systems to limit the spread of the attack. This not only minimizes damage but also contributes to an overall more robust cybersecurity posture for organizations. The findings underscore the importance of combining behavioral and network traffic analysis in developing advanced defenses against increasingly sophisticated ransomware threats.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xmlns="" val="3593819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3" name="Google Shape;893;p34"/>
          <p:cNvSpPr txBox="1">
            <a:spLocks noGrp="1"/>
          </p:cNvSpPr>
          <p:nvPr>
            <p:ph type="title"/>
          </p:nvPr>
        </p:nvSpPr>
        <p:spPr>
          <a:xfrm>
            <a:off x="2205182" y="231911"/>
            <a:ext cx="4648968" cy="449584"/>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GB" sz="1800" b="1" dirty="0">
                <a:solidFill>
                  <a:schemeClr val="tx1"/>
                </a:solidFill>
                <a:latin typeface="Times New Roman" panose="02020603050405020304" pitchFamily="18" charset="0"/>
                <a:cs typeface="Times New Roman" panose="02020603050405020304" pitchFamily="18" charset="0"/>
              </a:rPr>
              <a:t>Proposed System</a:t>
            </a:r>
            <a:endParaRPr sz="1800" b="1" dirty="0">
              <a:solidFill>
                <a:schemeClr val="tx1"/>
              </a:solidFill>
              <a:latin typeface="Times New Roman" panose="02020603050405020304" pitchFamily="18" charset="0"/>
              <a:cs typeface="Times New Roman" panose="02020603050405020304" pitchFamily="18" charset="0"/>
            </a:endParaRPr>
          </a:p>
        </p:txBody>
      </p:sp>
      <p:sp>
        <p:nvSpPr>
          <p:cNvPr id="2" name="Rectangle 1"/>
          <p:cNvSpPr/>
          <p:nvPr/>
        </p:nvSpPr>
        <p:spPr>
          <a:xfrm>
            <a:off x="524932" y="456703"/>
            <a:ext cx="8009467" cy="4524315"/>
          </a:xfrm>
          <a:prstGeom prst="rect">
            <a:avLst/>
          </a:prstGeom>
        </p:spPr>
        <p:txBody>
          <a:bodyPr wrap="square">
            <a:spAutoFit/>
          </a:bodyPr>
          <a:lstStyle/>
          <a:p>
            <a:pPr algn="just">
              <a:lnSpc>
                <a:spcPct val="200000"/>
              </a:lnSpc>
            </a:pPr>
            <a:r>
              <a:rPr lang="en-IN" sz="1200" dirty="0">
                <a:latin typeface="Times New Roman" panose="02020603050405020304" pitchFamily="18" charset="0"/>
                <a:cs typeface="Times New Roman" panose="02020603050405020304" pitchFamily="18" charset="0"/>
              </a:rPr>
              <a:t>The proposed system leverages adaptive monitoring for early-stage ransomware detection by integrating </a:t>
            </a:r>
            <a:r>
              <a:rPr lang="en-IN" sz="1200" dirty="0" err="1">
                <a:latin typeface="Times New Roman" panose="02020603050405020304" pitchFamily="18" charset="0"/>
                <a:cs typeface="Times New Roman" panose="02020603050405020304" pitchFamily="18" charset="0"/>
              </a:rPr>
              <a:t>behavioral</a:t>
            </a:r>
            <a:r>
              <a:rPr lang="en-IN" sz="1200" dirty="0">
                <a:latin typeface="Times New Roman" panose="02020603050405020304" pitchFamily="18" charset="0"/>
                <a:cs typeface="Times New Roman" panose="02020603050405020304" pitchFamily="18" charset="0"/>
              </a:rPr>
              <a:t> analysis and network traffic analysis. Utilizing machine </a:t>
            </a:r>
            <a:r>
              <a:rPr lang="en-IN" sz="1200" dirty="0" err="1">
                <a:latin typeface="Times New Roman" panose="02020603050405020304" pitchFamily="18" charset="0"/>
                <a:cs typeface="Times New Roman" panose="02020603050405020304" pitchFamily="18" charset="0"/>
              </a:rPr>
              <a:t>learningalgorithms</a:t>
            </a:r>
            <a:r>
              <a:rPr lang="en-IN" sz="1200" dirty="0">
                <a:latin typeface="Times New Roman" panose="02020603050405020304" pitchFamily="18" charset="0"/>
                <a:cs typeface="Times New Roman" panose="02020603050405020304" pitchFamily="18" charset="0"/>
              </a:rPr>
              <a:t>, the system dynamically identifies patterns in file access, encryption activities, and data movement that deviate from standard operations, flagging suspicious </a:t>
            </a:r>
            <a:r>
              <a:rPr lang="en-IN" sz="1200" dirty="0" err="1">
                <a:latin typeface="Times New Roman" panose="02020603050405020304" pitchFamily="18" charset="0"/>
                <a:cs typeface="Times New Roman" panose="02020603050405020304" pitchFamily="18" charset="0"/>
              </a:rPr>
              <a:t>behaviors</a:t>
            </a:r>
            <a:r>
              <a:rPr lang="en-IN" sz="1200" dirty="0">
                <a:latin typeface="Times New Roman" panose="02020603050405020304" pitchFamily="18" charset="0"/>
                <a:cs typeface="Times New Roman" panose="02020603050405020304" pitchFamily="18" charset="0"/>
              </a:rPr>
              <a:t> indicative of ransomware. Concurrently, the system monitors network traffic for anomalies such as unauthorized data transfers, abnormal encrypted connections, and excessive data requests, which may signal early ransomware </a:t>
            </a:r>
            <a:r>
              <a:rPr lang="en-IN" sz="1200" dirty="0" err="1">
                <a:latin typeface="Times New Roman" panose="02020603050405020304" pitchFamily="18" charset="0"/>
                <a:cs typeface="Times New Roman" panose="02020603050405020304" pitchFamily="18" charset="0"/>
              </a:rPr>
              <a:t>activities.A</a:t>
            </a:r>
            <a:r>
              <a:rPr lang="en-IN" sz="1200" dirty="0">
                <a:latin typeface="Times New Roman" panose="02020603050405020304" pitchFamily="18" charset="0"/>
                <a:cs typeface="Times New Roman" panose="02020603050405020304" pitchFamily="18" charset="0"/>
              </a:rPr>
              <a:t> multi-layered approach combines these analyses, creating a robust </a:t>
            </a:r>
            <a:r>
              <a:rPr lang="en-IN" sz="1200" dirty="0" err="1">
                <a:latin typeface="Times New Roman" panose="02020603050405020304" pitchFamily="18" charset="0"/>
                <a:cs typeface="Times New Roman" panose="02020603050405020304" pitchFamily="18" charset="0"/>
              </a:rPr>
              <a:t>defense</a:t>
            </a:r>
            <a:r>
              <a:rPr lang="en-IN" sz="1200" dirty="0">
                <a:latin typeface="Times New Roman" panose="02020603050405020304" pitchFamily="18" charset="0"/>
                <a:cs typeface="Times New Roman" panose="02020603050405020304" pitchFamily="18" charset="0"/>
              </a:rPr>
              <a:t> mechanism that captures the complexity of ransomware </a:t>
            </a:r>
            <a:r>
              <a:rPr lang="en-IN" sz="1200" dirty="0" err="1">
                <a:latin typeface="Times New Roman" panose="02020603050405020304" pitchFamily="18" charset="0"/>
                <a:cs typeface="Times New Roman" panose="02020603050405020304" pitchFamily="18" charset="0"/>
              </a:rPr>
              <a:t>behavior</a:t>
            </a:r>
            <a:r>
              <a:rPr lang="en-IN" sz="1200" dirty="0">
                <a:latin typeface="Times New Roman" panose="02020603050405020304" pitchFamily="18" charset="0"/>
                <a:cs typeface="Times New Roman" panose="02020603050405020304" pitchFamily="18" charset="0"/>
              </a:rPr>
              <a:t>. The machine learning models continuously adapt by learning from new data, enhancing detection accuracy and ensuring resilience against evolving ransomware tactics. Upon detecting suspicious activity, the system triggers automated responses, such as alerting administrators, isolating potentially affected endpoints, or restricting network access, to minimize </a:t>
            </a:r>
            <a:r>
              <a:rPr lang="en-IN" sz="1200" dirty="0" err="1">
                <a:latin typeface="Times New Roman" panose="02020603050405020304" pitchFamily="18" charset="0"/>
                <a:cs typeface="Times New Roman" panose="02020603050405020304" pitchFamily="18" charset="0"/>
              </a:rPr>
              <a:t>damage.The</a:t>
            </a:r>
            <a:r>
              <a:rPr lang="en-IN" sz="1200" dirty="0">
                <a:latin typeface="Times New Roman" panose="02020603050405020304" pitchFamily="18" charset="0"/>
                <a:cs typeface="Times New Roman" panose="02020603050405020304" pitchFamily="18" charset="0"/>
              </a:rPr>
              <a:t> system’s architecture ensures low latency, enabling real-time monitoring and early alerts to stop ransomware in its initial stages. Experimental evaluations indicate high accuracy and low false positive rates, underscoring its potential to significantly improve organizational resilience against ransomware. </a:t>
            </a:r>
          </a:p>
        </p:txBody>
      </p:sp>
    </p:spTree>
    <p:extLst>
      <p:ext uri="{BB962C8B-B14F-4D97-AF65-F5344CB8AC3E}">
        <p14:creationId xmlns:p14="http://schemas.microsoft.com/office/powerpoint/2010/main" xmlns="" val="2244495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65827" y="258793"/>
            <a:ext cx="8057072" cy="4616648"/>
          </a:xfrm>
          <a:prstGeom prst="rect">
            <a:avLst/>
          </a:prstGeom>
        </p:spPr>
        <p:txBody>
          <a:bodyPr wrap="square">
            <a:spAutoFit/>
          </a:bodyPr>
          <a:lstStyle/>
          <a:p>
            <a:pPr algn="just">
              <a:lnSpc>
                <a:spcPct val="200000"/>
              </a:lnSpc>
            </a:pPr>
            <a:r>
              <a:rPr lang="en-US" sz="1200" b="1" dirty="0">
                <a:latin typeface="Times New Roman" panose="02020603050405020304" pitchFamily="18" charset="0"/>
                <a:cs typeface="Times New Roman" panose="02020603050405020304" pitchFamily="18" charset="0"/>
              </a:rPr>
              <a:t>Advantages</a:t>
            </a:r>
            <a:endParaRPr lang="en-IN" sz="1200" dirty="0">
              <a:latin typeface="Times New Roman" panose="02020603050405020304" pitchFamily="18" charset="0"/>
              <a:cs typeface="Times New Roman" panose="02020603050405020304" pitchFamily="18" charset="0"/>
            </a:endParaRPr>
          </a:p>
          <a:p>
            <a:pPr algn="just">
              <a:lnSpc>
                <a:spcPct val="150000"/>
              </a:lnSpc>
            </a:pPr>
            <a:r>
              <a:rPr lang="en-IN" sz="1200" dirty="0">
                <a:latin typeface="Times New Roman" panose="02020603050405020304" pitchFamily="18" charset="0"/>
                <a:cs typeface="Times New Roman" panose="02020603050405020304" pitchFamily="18" charset="0"/>
              </a:rPr>
              <a:t>·  </a:t>
            </a:r>
            <a:r>
              <a:rPr lang="en-IN" sz="1200" b="1" dirty="0">
                <a:latin typeface="Times New Roman" panose="02020603050405020304" pitchFamily="18" charset="0"/>
                <a:cs typeface="Times New Roman" panose="02020603050405020304" pitchFamily="18" charset="0"/>
              </a:rPr>
              <a:t>Early Detection:</a:t>
            </a:r>
            <a:r>
              <a:rPr lang="en-IN" sz="1200" dirty="0">
                <a:latin typeface="Times New Roman" panose="02020603050405020304" pitchFamily="18" charset="0"/>
                <a:cs typeface="Times New Roman" panose="02020603050405020304" pitchFamily="18" charset="0"/>
              </a:rPr>
              <a:t> The system identifies ransomware at an early stage by detecting suspicious </a:t>
            </a:r>
            <a:r>
              <a:rPr lang="en-IN" sz="1200" dirty="0" err="1">
                <a:latin typeface="Times New Roman" panose="02020603050405020304" pitchFamily="18" charset="0"/>
                <a:cs typeface="Times New Roman" panose="02020603050405020304" pitchFamily="18" charset="0"/>
              </a:rPr>
              <a:t>behavioral</a:t>
            </a:r>
            <a:r>
              <a:rPr lang="en-IN" sz="1200" dirty="0">
                <a:latin typeface="Times New Roman" panose="02020603050405020304" pitchFamily="18" charset="0"/>
                <a:cs typeface="Times New Roman" panose="02020603050405020304" pitchFamily="18" charset="0"/>
              </a:rPr>
              <a:t> and network anomalies, allowing </a:t>
            </a:r>
            <a:r>
              <a:rPr lang="en-IN" sz="1200" dirty="0" err="1">
                <a:latin typeface="Times New Roman" panose="02020603050405020304" pitchFamily="18" charset="0"/>
                <a:cs typeface="Times New Roman" panose="02020603050405020304" pitchFamily="18" charset="0"/>
              </a:rPr>
              <a:t>preemptive</a:t>
            </a:r>
            <a:r>
              <a:rPr lang="en-IN" sz="1200" dirty="0">
                <a:latin typeface="Times New Roman" panose="02020603050405020304" pitchFamily="18" charset="0"/>
                <a:cs typeface="Times New Roman" panose="02020603050405020304" pitchFamily="18" charset="0"/>
              </a:rPr>
              <a:t> actions before significant damage occurs.</a:t>
            </a:r>
          </a:p>
          <a:p>
            <a:pPr algn="just">
              <a:lnSpc>
                <a:spcPct val="150000"/>
              </a:lnSpc>
            </a:pPr>
            <a:r>
              <a:rPr lang="en-IN" sz="1200" dirty="0">
                <a:latin typeface="Times New Roman" panose="02020603050405020304" pitchFamily="18" charset="0"/>
                <a:cs typeface="Times New Roman" panose="02020603050405020304" pitchFamily="18" charset="0"/>
              </a:rPr>
              <a:t>·  </a:t>
            </a:r>
            <a:r>
              <a:rPr lang="en-IN" sz="1200" b="1" dirty="0">
                <a:latin typeface="Times New Roman" panose="02020603050405020304" pitchFamily="18" charset="0"/>
                <a:cs typeface="Times New Roman" panose="02020603050405020304" pitchFamily="18" charset="0"/>
              </a:rPr>
              <a:t>Adaptive Learning:</a:t>
            </a:r>
            <a:r>
              <a:rPr lang="en-IN" sz="1200" dirty="0">
                <a:latin typeface="Times New Roman" panose="02020603050405020304" pitchFamily="18" charset="0"/>
                <a:cs typeface="Times New Roman" panose="02020603050405020304" pitchFamily="18" charset="0"/>
              </a:rPr>
              <a:t> By using machine learning algorithms that continuously learn from new data, the system adapts to emerging ransomware variants, making it resilient against new and evolving threats.</a:t>
            </a:r>
          </a:p>
          <a:p>
            <a:pPr algn="just">
              <a:lnSpc>
                <a:spcPct val="150000"/>
              </a:lnSpc>
            </a:pPr>
            <a:r>
              <a:rPr lang="en-IN" sz="1200" dirty="0">
                <a:latin typeface="Times New Roman" panose="02020603050405020304" pitchFamily="18" charset="0"/>
                <a:cs typeface="Times New Roman" panose="02020603050405020304" pitchFamily="18" charset="0"/>
              </a:rPr>
              <a:t>·  </a:t>
            </a:r>
            <a:r>
              <a:rPr lang="en-IN" sz="1200" b="1" dirty="0">
                <a:latin typeface="Times New Roman" panose="02020603050405020304" pitchFamily="18" charset="0"/>
                <a:cs typeface="Times New Roman" panose="02020603050405020304" pitchFamily="18" charset="0"/>
              </a:rPr>
              <a:t>Real-Time Monitoring:</a:t>
            </a:r>
            <a:r>
              <a:rPr lang="en-IN" sz="1200" dirty="0">
                <a:latin typeface="Times New Roman" panose="02020603050405020304" pitchFamily="18" charset="0"/>
                <a:cs typeface="Times New Roman" panose="02020603050405020304" pitchFamily="18" charset="0"/>
              </a:rPr>
              <a:t> The low-latency design enables real-time monitoring, providing instant alerts to administrators, which is crucial for rapid response and mitigation.</a:t>
            </a:r>
          </a:p>
          <a:p>
            <a:pPr algn="just">
              <a:lnSpc>
                <a:spcPct val="150000"/>
              </a:lnSpc>
            </a:pPr>
            <a:r>
              <a:rPr lang="en-IN" sz="1200" dirty="0">
                <a:latin typeface="Times New Roman" panose="02020603050405020304" pitchFamily="18" charset="0"/>
                <a:cs typeface="Times New Roman" panose="02020603050405020304" pitchFamily="18" charset="0"/>
              </a:rPr>
              <a:t>·  </a:t>
            </a:r>
            <a:r>
              <a:rPr lang="en-IN" sz="1200" b="1" dirty="0">
                <a:latin typeface="Times New Roman" panose="02020603050405020304" pitchFamily="18" charset="0"/>
                <a:cs typeface="Times New Roman" panose="02020603050405020304" pitchFamily="18" charset="0"/>
              </a:rPr>
              <a:t>Comprehensive Analysis:</a:t>
            </a:r>
            <a:r>
              <a:rPr lang="en-IN" sz="1200" dirty="0">
                <a:latin typeface="Times New Roman" panose="02020603050405020304" pitchFamily="18" charset="0"/>
                <a:cs typeface="Times New Roman" panose="02020603050405020304" pitchFamily="18" charset="0"/>
              </a:rPr>
              <a:t> By combining </a:t>
            </a:r>
            <a:r>
              <a:rPr lang="en-IN" sz="1200" dirty="0" err="1">
                <a:latin typeface="Times New Roman" panose="02020603050405020304" pitchFamily="18" charset="0"/>
                <a:cs typeface="Times New Roman" panose="02020603050405020304" pitchFamily="18" charset="0"/>
              </a:rPr>
              <a:t>behavioral</a:t>
            </a:r>
            <a:r>
              <a:rPr lang="en-IN" sz="1200" dirty="0">
                <a:latin typeface="Times New Roman" panose="02020603050405020304" pitchFamily="18" charset="0"/>
                <a:cs typeface="Times New Roman" panose="02020603050405020304" pitchFamily="18" charset="0"/>
              </a:rPr>
              <a:t> and network traffic analysis, the system offers a multi-layered approach, enhancing accuracy and reducing the likelihood of missed detections.</a:t>
            </a:r>
          </a:p>
          <a:p>
            <a:pPr algn="just">
              <a:lnSpc>
                <a:spcPct val="150000"/>
              </a:lnSpc>
            </a:pPr>
            <a:r>
              <a:rPr lang="en-IN" sz="1200" dirty="0">
                <a:latin typeface="Times New Roman" panose="02020603050405020304" pitchFamily="18" charset="0"/>
                <a:cs typeface="Times New Roman" panose="02020603050405020304" pitchFamily="18" charset="0"/>
              </a:rPr>
              <a:t>·  </a:t>
            </a:r>
            <a:r>
              <a:rPr lang="en-IN" sz="1200" b="1" dirty="0">
                <a:latin typeface="Times New Roman" panose="02020603050405020304" pitchFamily="18" charset="0"/>
                <a:cs typeface="Times New Roman" panose="02020603050405020304" pitchFamily="18" charset="0"/>
              </a:rPr>
              <a:t>Automated Response:</a:t>
            </a:r>
            <a:r>
              <a:rPr lang="en-IN" sz="1200" dirty="0">
                <a:latin typeface="Times New Roman" panose="02020603050405020304" pitchFamily="18" charset="0"/>
                <a:cs typeface="Times New Roman" panose="02020603050405020304" pitchFamily="18" charset="0"/>
              </a:rPr>
              <a:t> The system can automatically isolate affected endpoints or restrict network access, which minimizes the spread of ransomware across the network and reduces manual intervention.</a:t>
            </a:r>
          </a:p>
          <a:p>
            <a:pPr algn="just">
              <a:lnSpc>
                <a:spcPct val="150000"/>
              </a:lnSpc>
            </a:pPr>
            <a:r>
              <a:rPr lang="en-IN" sz="1200" dirty="0">
                <a:latin typeface="Times New Roman" panose="02020603050405020304" pitchFamily="18" charset="0"/>
                <a:cs typeface="Times New Roman" panose="02020603050405020304" pitchFamily="18" charset="0"/>
              </a:rPr>
              <a:t>·  </a:t>
            </a:r>
            <a:r>
              <a:rPr lang="en-IN" sz="1200" b="1" dirty="0">
                <a:latin typeface="Times New Roman" panose="02020603050405020304" pitchFamily="18" charset="0"/>
                <a:cs typeface="Times New Roman" panose="02020603050405020304" pitchFamily="18" charset="0"/>
              </a:rPr>
              <a:t>Reduced False Positives:</a:t>
            </a:r>
            <a:r>
              <a:rPr lang="en-IN" sz="1200" dirty="0">
                <a:latin typeface="Times New Roman" panose="02020603050405020304" pitchFamily="18" charset="0"/>
                <a:cs typeface="Times New Roman" panose="02020603050405020304" pitchFamily="18" charset="0"/>
              </a:rPr>
              <a:t> Adaptive learning and multi-factor analysis help reduce false positives, ensuring that only genuine threats are flagged, which improves system efficiency and user trust.</a:t>
            </a:r>
          </a:p>
          <a:p>
            <a:pPr algn="just">
              <a:lnSpc>
                <a:spcPct val="150000"/>
              </a:lnSpc>
            </a:pPr>
            <a:r>
              <a:rPr lang="en-IN" sz="1200" dirty="0">
                <a:latin typeface="Times New Roman" panose="02020603050405020304" pitchFamily="18" charset="0"/>
                <a:cs typeface="Times New Roman" panose="02020603050405020304" pitchFamily="18" charset="0"/>
              </a:rPr>
              <a:t>·  </a:t>
            </a:r>
            <a:r>
              <a:rPr lang="en-IN" sz="1200" b="1" dirty="0">
                <a:latin typeface="Times New Roman" panose="02020603050405020304" pitchFamily="18" charset="0"/>
                <a:cs typeface="Times New Roman" panose="02020603050405020304" pitchFamily="18" charset="0"/>
              </a:rPr>
              <a:t>Enhanced Organizational Security:</a:t>
            </a:r>
            <a:r>
              <a:rPr lang="en-IN" sz="1200" dirty="0">
                <a:latin typeface="Times New Roman" panose="02020603050405020304" pitchFamily="18" charset="0"/>
                <a:cs typeface="Times New Roman" panose="02020603050405020304" pitchFamily="18" charset="0"/>
              </a:rPr>
              <a:t> With its proactive and adaptive approach, the system significantly enhances an organization's resilience against ransomware, protecting critical data and minimizing financial and operational risks.</a:t>
            </a:r>
          </a:p>
          <a:p>
            <a:pPr algn="just">
              <a:lnSpc>
                <a:spcPct val="150000"/>
              </a:lnSpc>
              <a:spcAft>
                <a:spcPts val="800"/>
              </a:spcAft>
            </a:pP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520597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3" name="Google Shape;893;p34"/>
          <p:cNvSpPr txBox="1">
            <a:spLocks noGrp="1"/>
          </p:cNvSpPr>
          <p:nvPr>
            <p:ph type="title"/>
          </p:nvPr>
        </p:nvSpPr>
        <p:spPr>
          <a:xfrm>
            <a:off x="2036045" y="137386"/>
            <a:ext cx="4648968" cy="708003"/>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GB" sz="2400" b="1" dirty="0">
                <a:solidFill>
                  <a:schemeClr val="tx1"/>
                </a:solidFill>
                <a:latin typeface="Times New Roman" panose="02020603050405020304" pitchFamily="18" charset="0"/>
                <a:cs typeface="Times New Roman" panose="02020603050405020304" pitchFamily="18" charset="0"/>
              </a:rPr>
              <a:t>Architecture</a:t>
            </a:r>
            <a:endParaRPr sz="2400" b="1" dirty="0">
              <a:solidFill>
                <a:schemeClr val="tx1"/>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xmlns="" id="{ADDADB38-2EC0-E883-6D91-0F9B031D977A}"/>
              </a:ext>
            </a:extLst>
          </p:cNvPr>
          <p:cNvPicPr>
            <a:picLocks noChangeAspect="1"/>
          </p:cNvPicPr>
          <p:nvPr/>
        </p:nvPicPr>
        <p:blipFill>
          <a:blip r:embed="rId3"/>
          <a:stretch>
            <a:fillRect/>
          </a:stretch>
        </p:blipFill>
        <p:spPr>
          <a:xfrm>
            <a:off x="2129505" y="738250"/>
            <a:ext cx="4555508" cy="405176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32"/>
          <p:cNvSpPr txBox="1">
            <a:spLocks noGrp="1"/>
          </p:cNvSpPr>
          <p:nvPr>
            <p:ph type="title"/>
          </p:nvPr>
        </p:nvSpPr>
        <p:spPr>
          <a:prstGeom prst="rect">
            <a:avLst/>
          </a:prstGeom>
          <a:ln>
            <a:noFill/>
          </a:ln>
        </p:spPr>
        <p:txBody>
          <a:bodyPr spcFirstLastPara="1" wrap="square" lIns="91425" tIns="91425" rIns="91425" bIns="91425" anchor="t" anchorCtr="0">
            <a:noAutofit/>
          </a:bodyPr>
          <a:lstStyle/>
          <a:p>
            <a:pPr>
              <a:lnSpc>
                <a:spcPct val="150000"/>
              </a:lnSpc>
            </a:pPr>
            <a:r>
              <a:rPr lang="en-US" sz="2400" b="1" dirty="0">
                <a:solidFill>
                  <a:schemeClr val="tx1"/>
                </a:solidFill>
                <a:latin typeface="Times New Roman" panose="02020603050405020304" pitchFamily="18" charset="0"/>
                <a:cs typeface="Times New Roman" panose="02020603050405020304" pitchFamily="18" charset="0"/>
              </a:rPr>
              <a:t>Resource Requirements</a:t>
            </a:r>
          </a:p>
        </p:txBody>
      </p:sp>
      <p:sp>
        <p:nvSpPr>
          <p:cNvPr id="866" name="Google Shape;866;p32"/>
          <p:cNvSpPr/>
          <p:nvPr/>
        </p:nvSpPr>
        <p:spPr>
          <a:xfrm>
            <a:off x="3546888" y="1470450"/>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000">
                <a:solidFill>
                  <a:schemeClr val="accent4"/>
                </a:solidFill>
                <a:latin typeface="Poppins Black" panose="00000800000000000000"/>
                <a:ea typeface="Poppins Black" panose="00000800000000000000"/>
                <a:cs typeface="Poppins Black" panose="00000800000000000000"/>
                <a:sym typeface="Poppins Black" panose="00000800000000000000"/>
              </a:rPr>
              <a:t>01</a:t>
            </a:r>
            <a:endParaRPr sz="2000">
              <a:solidFill>
                <a:schemeClr val="accent4"/>
              </a:solidFill>
              <a:latin typeface="Poppins Black" panose="00000800000000000000"/>
              <a:ea typeface="Poppins Black" panose="00000800000000000000"/>
              <a:cs typeface="Poppins Black" panose="00000800000000000000"/>
              <a:sym typeface="Poppins Black" panose="00000800000000000000"/>
            </a:endParaRPr>
          </a:p>
        </p:txBody>
      </p:sp>
      <p:sp>
        <p:nvSpPr>
          <p:cNvPr id="867" name="Google Shape;867;p32"/>
          <p:cNvSpPr txBox="1"/>
          <p:nvPr/>
        </p:nvSpPr>
        <p:spPr>
          <a:xfrm>
            <a:off x="4463688" y="1452975"/>
            <a:ext cx="3423600" cy="5205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GB" sz="1800" dirty="0">
                <a:latin typeface="Times New Roman" panose="02020603050405020304" pitchFamily="18" charset="0"/>
                <a:ea typeface="Poppins Black" panose="00000800000000000000"/>
                <a:cs typeface="Times New Roman" panose="02020603050405020304" pitchFamily="18" charset="0"/>
                <a:sym typeface="Poppins Black" panose="00000800000000000000"/>
              </a:rPr>
              <a:t>Hardware</a:t>
            </a:r>
            <a:endParaRPr sz="1800" dirty="0">
              <a:latin typeface="Times New Roman" panose="02020603050405020304" pitchFamily="18" charset="0"/>
              <a:ea typeface="Poppins Black" panose="00000800000000000000"/>
              <a:cs typeface="Times New Roman" panose="02020603050405020304" pitchFamily="18" charset="0"/>
              <a:sym typeface="Poppins Black" panose="00000800000000000000"/>
            </a:endParaRPr>
          </a:p>
        </p:txBody>
      </p:sp>
      <p:sp>
        <p:nvSpPr>
          <p:cNvPr id="868" name="Google Shape;868;p32"/>
          <p:cNvSpPr txBox="1"/>
          <p:nvPr/>
        </p:nvSpPr>
        <p:spPr>
          <a:xfrm>
            <a:off x="4463688" y="1821075"/>
            <a:ext cx="3423600" cy="384900"/>
          </a:xfrm>
          <a:prstGeom prst="rect">
            <a:avLst/>
          </a:prstGeom>
          <a:noFill/>
          <a:ln>
            <a:noFill/>
          </a:ln>
        </p:spPr>
        <p:txBody>
          <a:bodyPr spcFirstLastPara="1" wrap="square" lIns="91425" tIns="91425" rIns="91425" bIns="91425" anchor="t" anchorCtr="0">
            <a:noAutofit/>
          </a:bodyPr>
          <a:lstStyle/>
          <a:p>
            <a:pPr lvl="0"/>
            <a:r>
              <a:rPr lang="en-GB" sz="800" b="1" dirty="0">
                <a:latin typeface="Times New Roman" panose="02020603050405020304" pitchFamily="18" charset="0"/>
                <a:ea typeface="Poppins" panose="00000500000000000000"/>
                <a:cs typeface="Times New Roman" panose="02020603050405020304" pitchFamily="18" charset="0"/>
                <a:sym typeface="Poppins" panose="00000500000000000000"/>
              </a:rPr>
              <a:t>(Processor: </a:t>
            </a:r>
            <a:r>
              <a:rPr lang="en-US" sz="800" dirty="0">
                <a:latin typeface="Times New Roman" panose="02020603050405020304" pitchFamily="18" charset="0"/>
                <a:cs typeface="Times New Roman" panose="02020603050405020304" pitchFamily="18" charset="0"/>
              </a:rPr>
              <a:t>I5/Intel Processor, </a:t>
            </a:r>
            <a:r>
              <a:rPr lang="en-IN" sz="800" b="1" dirty="0">
                <a:latin typeface="Times New Roman" panose="02020603050405020304" pitchFamily="18" charset="0"/>
                <a:cs typeface="Times New Roman" panose="02020603050405020304" pitchFamily="18" charset="0"/>
              </a:rPr>
              <a:t>RAM:</a:t>
            </a:r>
            <a:r>
              <a:rPr lang="en-IN" sz="800" dirty="0">
                <a:latin typeface="Times New Roman" panose="02020603050405020304" pitchFamily="18" charset="0"/>
                <a:cs typeface="Times New Roman" panose="02020603050405020304" pitchFamily="18" charset="0"/>
              </a:rPr>
              <a:t> 8GB (min), </a:t>
            </a:r>
            <a:r>
              <a:rPr lang="en-IN" sz="800" b="1" dirty="0">
                <a:latin typeface="Times New Roman" panose="02020603050405020304" pitchFamily="18" charset="0"/>
                <a:cs typeface="Times New Roman" panose="02020603050405020304" pitchFamily="18" charset="0"/>
              </a:rPr>
              <a:t>Hard Disk: </a:t>
            </a:r>
            <a:r>
              <a:rPr lang="en-IN" sz="800" dirty="0">
                <a:latin typeface="Times New Roman" panose="02020603050405020304" pitchFamily="18" charset="0"/>
                <a:cs typeface="Times New Roman" panose="02020603050405020304" pitchFamily="18" charset="0"/>
              </a:rPr>
              <a:t>128 GB</a:t>
            </a:r>
            <a:r>
              <a:rPr lang="en-IN" sz="800" b="1" dirty="0">
                <a:latin typeface="Times New Roman" panose="02020603050405020304" pitchFamily="18" charset="0"/>
                <a:cs typeface="Times New Roman" panose="02020603050405020304" pitchFamily="18" charset="0"/>
              </a:rPr>
              <a:t>, Key Board:</a:t>
            </a:r>
            <a:r>
              <a:rPr lang="en-IN" sz="800" dirty="0">
                <a:latin typeface="Times New Roman" panose="02020603050405020304" pitchFamily="18" charset="0"/>
                <a:cs typeface="Times New Roman" panose="02020603050405020304" pitchFamily="18" charset="0"/>
              </a:rPr>
              <a:t> Standard Windows Keyboard, </a:t>
            </a:r>
            <a:r>
              <a:rPr lang="en-IN" sz="800" b="1" dirty="0">
                <a:latin typeface="Times New Roman" panose="02020603050405020304" pitchFamily="18" charset="0"/>
                <a:cs typeface="Times New Roman" panose="02020603050405020304" pitchFamily="18" charset="0"/>
              </a:rPr>
              <a:t>Mouse:</a:t>
            </a:r>
            <a:r>
              <a:rPr lang="en-IN" sz="800" dirty="0">
                <a:latin typeface="Times New Roman" panose="02020603050405020304" pitchFamily="18" charset="0"/>
                <a:cs typeface="Times New Roman" panose="02020603050405020304" pitchFamily="18" charset="0"/>
              </a:rPr>
              <a:t> Two or Three Button Mouse)</a:t>
            </a:r>
          </a:p>
          <a:p>
            <a:pPr marL="0" lvl="0" indent="0" algn="l" rtl="0">
              <a:lnSpc>
                <a:spcPct val="115000"/>
              </a:lnSpc>
              <a:spcBef>
                <a:spcPts val="0"/>
              </a:spcBef>
              <a:spcAft>
                <a:spcPts val="0"/>
              </a:spcAft>
              <a:buNone/>
            </a:pPr>
            <a:endParaRPr sz="800" dirty="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endParaRPr>
          </a:p>
        </p:txBody>
      </p:sp>
      <p:sp>
        <p:nvSpPr>
          <p:cNvPr id="869" name="Google Shape;869;p32"/>
          <p:cNvSpPr txBox="1"/>
          <p:nvPr/>
        </p:nvSpPr>
        <p:spPr>
          <a:xfrm>
            <a:off x="1133061" y="2369225"/>
            <a:ext cx="1570852" cy="883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000" dirty="0">
                <a:latin typeface="Times New Roman" panose="02020603050405020304" pitchFamily="18" charset="0"/>
                <a:ea typeface="Poppins Black" panose="00000800000000000000"/>
                <a:cs typeface="Times New Roman" panose="02020603050405020304" pitchFamily="18" charset="0"/>
                <a:sym typeface="Poppins Black" panose="00000800000000000000"/>
              </a:rPr>
              <a:t>Resources</a:t>
            </a:r>
            <a:endParaRPr sz="2000" dirty="0">
              <a:latin typeface="Times New Roman" panose="02020603050405020304" pitchFamily="18" charset="0"/>
              <a:ea typeface="Poppins Black" panose="00000800000000000000"/>
              <a:cs typeface="Times New Roman" panose="02020603050405020304" pitchFamily="18" charset="0"/>
              <a:sym typeface="Poppins Black" panose="00000800000000000000"/>
            </a:endParaRPr>
          </a:p>
        </p:txBody>
      </p:sp>
      <p:sp>
        <p:nvSpPr>
          <p:cNvPr id="870" name="Google Shape;870;p32"/>
          <p:cNvSpPr/>
          <p:nvPr/>
        </p:nvSpPr>
        <p:spPr>
          <a:xfrm>
            <a:off x="3546888" y="2428925"/>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000">
                <a:solidFill>
                  <a:schemeClr val="accent4"/>
                </a:solidFill>
                <a:latin typeface="Poppins Black" panose="00000800000000000000"/>
                <a:ea typeface="Poppins Black" panose="00000800000000000000"/>
                <a:cs typeface="Poppins Black" panose="00000800000000000000"/>
                <a:sym typeface="Poppins Black" panose="00000800000000000000"/>
              </a:rPr>
              <a:t>02</a:t>
            </a:r>
            <a:endParaRPr sz="2000">
              <a:solidFill>
                <a:schemeClr val="accent4"/>
              </a:solidFill>
              <a:latin typeface="Poppins Black" panose="00000800000000000000"/>
              <a:ea typeface="Poppins Black" panose="00000800000000000000"/>
              <a:cs typeface="Poppins Black" panose="00000800000000000000"/>
              <a:sym typeface="Poppins Black" panose="00000800000000000000"/>
            </a:endParaRPr>
          </a:p>
        </p:txBody>
      </p:sp>
      <p:sp>
        <p:nvSpPr>
          <p:cNvPr id="871" name="Google Shape;871;p32"/>
          <p:cNvSpPr txBox="1"/>
          <p:nvPr/>
        </p:nvSpPr>
        <p:spPr>
          <a:xfrm>
            <a:off x="4463688" y="2411450"/>
            <a:ext cx="3423600" cy="5205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GB" sz="1800" dirty="0">
                <a:latin typeface="Times New Roman" panose="02020603050405020304" pitchFamily="18" charset="0"/>
                <a:ea typeface="Poppins Black" panose="00000800000000000000"/>
                <a:cs typeface="Times New Roman" panose="02020603050405020304" pitchFamily="18" charset="0"/>
                <a:sym typeface="Poppins Black" panose="00000800000000000000"/>
              </a:rPr>
              <a:t>Software</a:t>
            </a:r>
            <a:endParaRPr sz="1800" dirty="0">
              <a:latin typeface="Times New Roman" panose="02020603050405020304" pitchFamily="18" charset="0"/>
              <a:ea typeface="Poppins Black" panose="00000800000000000000"/>
              <a:cs typeface="Times New Roman" panose="02020603050405020304" pitchFamily="18" charset="0"/>
              <a:sym typeface="Poppins Black" panose="00000800000000000000"/>
            </a:endParaRPr>
          </a:p>
        </p:txBody>
      </p:sp>
      <p:sp>
        <p:nvSpPr>
          <p:cNvPr id="872" name="Google Shape;872;p32"/>
          <p:cNvSpPr txBox="1"/>
          <p:nvPr/>
        </p:nvSpPr>
        <p:spPr>
          <a:xfrm>
            <a:off x="4463688" y="2779550"/>
            <a:ext cx="3423600" cy="384900"/>
          </a:xfrm>
          <a:prstGeom prst="rect">
            <a:avLst/>
          </a:prstGeom>
          <a:noFill/>
          <a:ln>
            <a:noFill/>
          </a:ln>
        </p:spPr>
        <p:txBody>
          <a:bodyPr spcFirstLastPara="1" wrap="square" lIns="91425" tIns="91425" rIns="91425" bIns="91425" anchor="t" anchorCtr="0">
            <a:noAutofit/>
          </a:bodyPr>
          <a:lstStyle/>
          <a:p>
            <a:pPr lvl="0"/>
            <a:r>
              <a:rPr lang="en-US" sz="800" dirty="0">
                <a:latin typeface="Times New Roman" panose="02020603050405020304" pitchFamily="18" charset="0"/>
                <a:cs typeface="Times New Roman" panose="02020603050405020304" pitchFamily="18" charset="0"/>
              </a:rPr>
              <a:t>(</a:t>
            </a:r>
            <a:r>
              <a:rPr lang="en-US" sz="800" b="1" dirty="0">
                <a:latin typeface="Times New Roman" panose="02020603050405020304" pitchFamily="18" charset="0"/>
                <a:cs typeface="Times New Roman" panose="02020603050405020304" pitchFamily="18" charset="0"/>
              </a:rPr>
              <a:t>Operating System: </a:t>
            </a:r>
            <a:r>
              <a:rPr lang="en-US" sz="800" dirty="0">
                <a:latin typeface="Times New Roman" panose="02020603050405020304" pitchFamily="18" charset="0"/>
                <a:cs typeface="Times New Roman" panose="02020603050405020304" pitchFamily="18" charset="0"/>
              </a:rPr>
              <a:t>Windows 10, </a:t>
            </a:r>
            <a:r>
              <a:rPr lang="en-US" sz="800" b="1" dirty="0">
                <a:latin typeface="Times New Roman" panose="02020603050405020304" pitchFamily="18" charset="0"/>
                <a:cs typeface="Times New Roman" panose="02020603050405020304" pitchFamily="18" charset="0"/>
              </a:rPr>
              <a:t>Programming Language: </a:t>
            </a:r>
            <a:r>
              <a:rPr lang="en-US" sz="800" dirty="0">
                <a:latin typeface="Times New Roman" panose="02020603050405020304" pitchFamily="18" charset="0"/>
                <a:cs typeface="Times New Roman" panose="02020603050405020304" pitchFamily="18" charset="0"/>
              </a:rPr>
              <a:t>Python 3.10.8, </a:t>
            </a:r>
            <a:r>
              <a:rPr lang="en-US" sz="800" b="1" dirty="0">
                <a:latin typeface="Times New Roman" panose="02020603050405020304" pitchFamily="18" charset="0"/>
                <a:cs typeface="Times New Roman" panose="02020603050405020304" pitchFamily="18" charset="0"/>
              </a:rPr>
              <a:t>IDE: </a:t>
            </a:r>
            <a:r>
              <a:rPr lang="en-US" sz="800" dirty="0">
                <a:latin typeface="Times New Roman" panose="02020603050405020304" pitchFamily="18" charset="0"/>
                <a:cs typeface="Times New Roman" panose="02020603050405020304" pitchFamily="18" charset="0"/>
              </a:rPr>
              <a:t>VS Code)</a:t>
            </a:r>
            <a:endParaRPr lang="en-IN" sz="800" dirty="0">
              <a:latin typeface="Times New Roman" panose="02020603050405020304" pitchFamily="18" charset="0"/>
              <a:cs typeface="Times New Roman" panose="02020603050405020304" pitchFamily="18" charset="0"/>
            </a:endParaRPr>
          </a:p>
        </p:txBody>
      </p:sp>
      <p:sp>
        <p:nvSpPr>
          <p:cNvPr id="873" name="Google Shape;873;p32"/>
          <p:cNvSpPr/>
          <p:nvPr/>
        </p:nvSpPr>
        <p:spPr>
          <a:xfrm>
            <a:off x="3546888" y="3387400"/>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000">
                <a:solidFill>
                  <a:schemeClr val="accent4"/>
                </a:solidFill>
                <a:latin typeface="Poppins Black" panose="00000800000000000000"/>
                <a:ea typeface="Poppins Black" panose="00000800000000000000"/>
                <a:cs typeface="Poppins Black" panose="00000800000000000000"/>
                <a:sym typeface="Poppins Black" panose="00000800000000000000"/>
              </a:rPr>
              <a:t>03</a:t>
            </a:r>
            <a:endParaRPr sz="2000">
              <a:solidFill>
                <a:schemeClr val="accent4"/>
              </a:solidFill>
              <a:latin typeface="Poppins Black" panose="00000800000000000000"/>
              <a:ea typeface="Poppins Black" panose="00000800000000000000"/>
              <a:cs typeface="Poppins Black" panose="00000800000000000000"/>
              <a:sym typeface="Poppins Black" panose="00000800000000000000"/>
            </a:endParaRPr>
          </a:p>
        </p:txBody>
      </p:sp>
      <p:sp>
        <p:nvSpPr>
          <p:cNvPr id="874" name="Google Shape;874;p32"/>
          <p:cNvSpPr txBox="1"/>
          <p:nvPr/>
        </p:nvSpPr>
        <p:spPr>
          <a:xfrm>
            <a:off x="4463688" y="3230134"/>
            <a:ext cx="3423600" cy="5205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1800" dirty="0">
                <a:latin typeface="Times New Roman" panose="02020603050405020304" pitchFamily="18" charset="0"/>
                <a:ea typeface="Poppins Black" panose="00000800000000000000"/>
                <a:cs typeface="Times New Roman" panose="02020603050405020304" pitchFamily="18" charset="0"/>
                <a:sym typeface="Poppins Black" panose="00000800000000000000"/>
              </a:rPr>
              <a:t>Packages/Libraries</a:t>
            </a:r>
            <a:endParaRPr sz="1800" dirty="0">
              <a:latin typeface="Times New Roman" panose="02020603050405020304" pitchFamily="18" charset="0"/>
              <a:ea typeface="Poppins Black" panose="00000800000000000000"/>
              <a:cs typeface="Times New Roman" panose="02020603050405020304" pitchFamily="18" charset="0"/>
              <a:sym typeface="Poppins Black" panose="00000800000000000000"/>
            </a:endParaRPr>
          </a:p>
        </p:txBody>
      </p:sp>
      <p:sp>
        <p:nvSpPr>
          <p:cNvPr id="875" name="Google Shape;875;p32"/>
          <p:cNvSpPr txBox="1"/>
          <p:nvPr/>
        </p:nvSpPr>
        <p:spPr>
          <a:xfrm>
            <a:off x="4463688" y="3750634"/>
            <a:ext cx="3766500" cy="384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800" dirty="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rPr>
              <a:t>(</a:t>
            </a:r>
            <a:r>
              <a:rPr lang="en-US" sz="800" dirty="0" err="1">
                <a:latin typeface="Times New Roman" panose="02020603050405020304" pitchFamily="18" charset="0"/>
                <a:ea typeface="Poppins" panose="00000500000000000000"/>
                <a:cs typeface="Times New Roman" panose="02020603050405020304" pitchFamily="18" charset="0"/>
                <a:sym typeface="Poppins" panose="00000500000000000000"/>
              </a:rPr>
              <a:t>Streamlit</a:t>
            </a:r>
            <a:r>
              <a:rPr lang="en-US" sz="800" dirty="0">
                <a:latin typeface="Times New Roman" panose="02020603050405020304" pitchFamily="18" charset="0"/>
                <a:ea typeface="Poppins" panose="00000500000000000000"/>
                <a:cs typeface="Times New Roman" panose="02020603050405020304" pitchFamily="18" charset="0"/>
                <a:sym typeface="Poppins" panose="00000500000000000000"/>
              </a:rPr>
              <a:t>, </a:t>
            </a:r>
            <a:r>
              <a:rPr lang="en-US" sz="800" dirty="0" err="1">
                <a:latin typeface="Times New Roman" panose="02020603050405020304" pitchFamily="18" charset="0"/>
                <a:ea typeface="Poppins" panose="00000500000000000000"/>
                <a:cs typeface="Times New Roman" panose="02020603050405020304" pitchFamily="18" charset="0"/>
                <a:sym typeface="Poppins" panose="00000500000000000000"/>
              </a:rPr>
              <a:t>Sklearn</a:t>
            </a:r>
            <a:r>
              <a:rPr lang="en-US" sz="800" dirty="0">
                <a:latin typeface="Times New Roman" panose="02020603050405020304" pitchFamily="18" charset="0"/>
                <a:ea typeface="Poppins" panose="00000500000000000000"/>
                <a:cs typeface="Times New Roman" panose="02020603050405020304" pitchFamily="18" charset="0"/>
                <a:sym typeface="Poppins" panose="00000500000000000000"/>
              </a:rPr>
              <a:t>, Transformers, </a:t>
            </a:r>
            <a:r>
              <a:rPr lang="en-US" sz="800" dirty="0" err="1">
                <a:latin typeface="Times New Roman" panose="02020603050405020304" pitchFamily="18" charset="0"/>
                <a:ea typeface="Poppins" panose="00000500000000000000"/>
                <a:cs typeface="Times New Roman" panose="02020603050405020304" pitchFamily="18" charset="0"/>
                <a:sym typeface="Poppins" panose="00000500000000000000"/>
              </a:rPr>
              <a:t>Tensorflow</a:t>
            </a:r>
            <a:r>
              <a:rPr lang="en-US" sz="800" dirty="0">
                <a:latin typeface="Times New Roman" panose="02020603050405020304" pitchFamily="18" charset="0"/>
                <a:ea typeface="Poppins" panose="00000500000000000000"/>
                <a:cs typeface="Times New Roman" panose="02020603050405020304" pitchFamily="18" charset="0"/>
                <a:sym typeface="Poppins" panose="00000500000000000000"/>
              </a:rPr>
              <a:t>, Pandas, </a:t>
            </a:r>
            <a:r>
              <a:rPr lang="en-US" sz="800" dirty="0" err="1">
                <a:latin typeface="Times New Roman" panose="02020603050405020304" pitchFamily="18" charset="0"/>
                <a:ea typeface="Poppins" panose="00000500000000000000"/>
                <a:cs typeface="Times New Roman" panose="02020603050405020304" pitchFamily="18" charset="0"/>
                <a:sym typeface="Poppins" panose="00000500000000000000"/>
              </a:rPr>
              <a:t>Seaborn</a:t>
            </a:r>
            <a:r>
              <a:rPr lang="en-US" sz="800" dirty="0">
                <a:latin typeface="Times New Roman" panose="02020603050405020304" pitchFamily="18" charset="0"/>
                <a:ea typeface="Poppins" panose="00000500000000000000"/>
                <a:cs typeface="Times New Roman" panose="02020603050405020304" pitchFamily="18" charset="0"/>
                <a:sym typeface="Poppins" panose="00000500000000000000"/>
              </a:rPr>
              <a:t>, Speech Recognition</a:t>
            </a:r>
            <a:endParaRPr sz="800" dirty="0">
              <a:latin typeface="Times New Roman" panose="02020603050405020304" pitchFamily="18" charset="0"/>
              <a:ea typeface="Poppins" panose="00000500000000000000"/>
              <a:cs typeface="Times New Roman" panose="02020603050405020304" pitchFamily="18" charset="0"/>
              <a:sym typeface="Poppins" panose="00000500000000000000"/>
            </a:endParaRPr>
          </a:p>
        </p:txBody>
      </p:sp>
      <p:sp>
        <p:nvSpPr>
          <p:cNvPr id="876" name="Google Shape;876;p32"/>
          <p:cNvSpPr/>
          <p:nvPr/>
        </p:nvSpPr>
        <p:spPr>
          <a:xfrm>
            <a:off x="715093" y="3981068"/>
            <a:ext cx="267655" cy="261999"/>
          </a:xfrm>
          <a:custGeom>
            <a:avLst/>
            <a:gdLst/>
            <a:ahLst/>
            <a:cxnLst/>
            <a:rect l="l" t="t" r="r" b="b"/>
            <a:pathLst>
              <a:path w="8676" h="8492" extrusionOk="0">
                <a:moveTo>
                  <a:pt x="4336" y="2529"/>
                </a:moveTo>
                <a:cubicBezTo>
                  <a:pt x="5314" y="2529"/>
                  <a:pt x="6108" y="3325"/>
                  <a:pt x="6108" y="4302"/>
                </a:cubicBezTo>
                <a:cubicBezTo>
                  <a:pt x="6108" y="5280"/>
                  <a:pt x="5314" y="6076"/>
                  <a:pt x="4336" y="6076"/>
                </a:cubicBezTo>
                <a:cubicBezTo>
                  <a:pt x="3358" y="6076"/>
                  <a:pt x="2564" y="5280"/>
                  <a:pt x="2564" y="4302"/>
                </a:cubicBezTo>
                <a:cubicBezTo>
                  <a:pt x="2564" y="3325"/>
                  <a:pt x="3358" y="2529"/>
                  <a:pt x="4336" y="2529"/>
                </a:cubicBezTo>
                <a:close/>
                <a:moveTo>
                  <a:pt x="3402" y="1"/>
                </a:moveTo>
                <a:lnTo>
                  <a:pt x="3402" y="1392"/>
                </a:lnTo>
                <a:cubicBezTo>
                  <a:pt x="3105" y="1488"/>
                  <a:pt x="2826" y="1628"/>
                  <a:pt x="2577" y="1804"/>
                </a:cubicBezTo>
                <a:lnTo>
                  <a:pt x="1457" y="993"/>
                </a:lnTo>
                <a:lnTo>
                  <a:pt x="358" y="2504"/>
                </a:lnTo>
                <a:lnTo>
                  <a:pt x="1449" y="3297"/>
                </a:lnTo>
                <a:cubicBezTo>
                  <a:pt x="1363" y="3548"/>
                  <a:pt x="1307" y="3813"/>
                  <a:pt x="1288" y="4089"/>
                </a:cubicBezTo>
                <a:lnTo>
                  <a:pt x="1" y="4432"/>
                </a:lnTo>
                <a:lnTo>
                  <a:pt x="484" y="6239"/>
                </a:lnTo>
                <a:lnTo>
                  <a:pt x="1733" y="5903"/>
                </a:lnTo>
                <a:cubicBezTo>
                  <a:pt x="1885" y="6149"/>
                  <a:pt x="2069" y="6370"/>
                  <a:pt x="2278" y="6561"/>
                </a:cubicBezTo>
                <a:lnTo>
                  <a:pt x="1758" y="7730"/>
                </a:lnTo>
                <a:lnTo>
                  <a:pt x="3467" y="8491"/>
                </a:lnTo>
                <a:lnTo>
                  <a:pt x="3979" y="7338"/>
                </a:lnTo>
                <a:cubicBezTo>
                  <a:pt x="4096" y="7352"/>
                  <a:pt x="4215" y="7359"/>
                  <a:pt x="4336" y="7359"/>
                </a:cubicBezTo>
                <a:cubicBezTo>
                  <a:pt x="4513" y="7359"/>
                  <a:pt x="4685" y="7344"/>
                  <a:pt x="4854" y="7315"/>
                </a:cubicBezTo>
                <a:lnTo>
                  <a:pt x="5428" y="8439"/>
                </a:lnTo>
                <a:lnTo>
                  <a:pt x="7093" y="7590"/>
                </a:lnTo>
                <a:lnTo>
                  <a:pt x="6509" y="6448"/>
                </a:lnTo>
                <a:cubicBezTo>
                  <a:pt x="6709" y="6247"/>
                  <a:pt x="6882" y="6017"/>
                  <a:pt x="7020" y="5765"/>
                </a:cubicBezTo>
                <a:lnTo>
                  <a:pt x="8286" y="6034"/>
                </a:lnTo>
                <a:lnTo>
                  <a:pt x="8675" y="4206"/>
                </a:lnTo>
                <a:lnTo>
                  <a:pt x="7369" y="3928"/>
                </a:lnTo>
                <a:cubicBezTo>
                  <a:pt x="7336" y="3655"/>
                  <a:pt x="7267" y="3394"/>
                  <a:pt x="7165" y="3149"/>
                </a:cubicBezTo>
                <a:lnTo>
                  <a:pt x="8217" y="2299"/>
                </a:lnTo>
                <a:lnTo>
                  <a:pt x="7041" y="845"/>
                </a:lnTo>
                <a:lnTo>
                  <a:pt x="5965" y="1718"/>
                </a:lnTo>
                <a:cubicBezTo>
                  <a:pt x="5750" y="1582"/>
                  <a:pt x="5518" y="1472"/>
                  <a:pt x="5270" y="1392"/>
                </a:cubicBezTo>
                <a:lnTo>
                  <a:pt x="5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8" name="Google Shape;878;p32"/>
          <p:cNvCxnSpPr>
            <a:stCxn id="869" idx="3"/>
            <a:endCxn id="866" idx="2"/>
          </p:cNvCxnSpPr>
          <p:nvPr/>
        </p:nvCxnSpPr>
        <p:spPr>
          <a:xfrm flipV="1">
            <a:off x="2703913" y="1852650"/>
            <a:ext cx="842975" cy="958475"/>
          </a:xfrm>
          <a:prstGeom prst="curvedConnector3">
            <a:avLst>
              <a:gd name="adj1" fmla="val 50000"/>
            </a:avLst>
          </a:prstGeom>
          <a:noFill/>
          <a:ln w="19050" cap="flat" cmpd="sng">
            <a:solidFill>
              <a:schemeClr val="accent4"/>
            </a:solidFill>
            <a:prstDash val="dot"/>
            <a:round/>
            <a:headEnd type="none" w="med" len="med"/>
            <a:tailEnd type="none" w="med" len="med"/>
          </a:ln>
        </p:spPr>
      </p:cxnSp>
      <p:cxnSp>
        <p:nvCxnSpPr>
          <p:cNvPr id="879" name="Google Shape;879;p32"/>
          <p:cNvCxnSpPr>
            <a:stCxn id="869" idx="3"/>
            <a:endCxn id="870" idx="2"/>
          </p:cNvCxnSpPr>
          <p:nvPr/>
        </p:nvCxnSpPr>
        <p:spPr>
          <a:xfrm>
            <a:off x="2703913" y="2811125"/>
            <a:ext cx="842975" cy="12700"/>
          </a:xfrm>
          <a:prstGeom prst="curvedConnector3">
            <a:avLst>
              <a:gd name="adj1" fmla="val 50000"/>
            </a:avLst>
          </a:prstGeom>
          <a:noFill/>
          <a:ln w="19050" cap="flat" cmpd="sng">
            <a:solidFill>
              <a:schemeClr val="accent4"/>
            </a:solidFill>
            <a:prstDash val="dot"/>
            <a:round/>
            <a:headEnd type="none" w="med" len="med"/>
            <a:tailEnd type="none" w="med" len="med"/>
          </a:ln>
        </p:spPr>
      </p:cxnSp>
      <p:cxnSp>
        <p:nvCxnSpPr>
          <p:cNvPr id="880" name="Google Shape;880;p32"/>
          <p:cNvCxnSpPr>
            <a:stCxn id="869" idx="3"/>
            <a:endCxn id="873" idx="2"/>
          </p:cNvCxnSpPr>
          <p:nvPr/>
        </p:nvCxnSpPr>
        <p:spPr>
          <a:xfrm>
            <a:off x="2703913" y="2811125"/>
            <a:ext cx="842975" cy="958475"/>
          </a:xfrm>
          <a:prstGeom prst="curvedConnector3">
            <a:avLst>
              <a:gd name="adj1" fmla="val 50000"/>
            </a:avLst>
          </a:prstGeom>
          <a:noFill/>
          <a:ln w="19050" cap="flat" cmpd="sng">
            <a:solidFill>
              <a:schemeClr val="accent4"/>
            </a:solidFill>
            <a:prstDash val="dot"/>
            <a:round/>
            <a:headEnd type="none" w="med" len="med"/>
            <a:tailEnd type="none" w="med" len="med"/>
          </a:ln>
        </p:spPr>
      </p:cxnSp>
      <p:sp>
        <p:nvSpPr>
          <p:cNvPr id="22" name="Google Shape;894;p34"/>
          <p:cNvSpPr txBox="1"/>
          <p:nvPr/>
        </p:nvSpPr>
        <p:spPr>
          <a:xfrm>
            <a:off x="7740737" y="875039"/>
            <a:ext cx="644608" cy="94045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endParaRPr lang="en-US" sz="3200" b="1" dirty="0">
              <a:solidFill>
                <a:schemeClr val="accent4"/>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16083" y="1116619"/>
            <a:ext cx="6783860" cy="1846659"/>
          </a:xfrm>
          <a:prstGeom prst="rect">
            <a:avLst/>
          </a:prstGeom>
          <a:noFill/>
        </p:spPr>
        <p:txBody>
          <a:bodyPr wrap="square" rtlCol="0">
            <a:spAutoFit/>
          </a:bodyPr>
          <a:lstStyle/>
          <a:p>
            <a:pPr marL="257175" indent="-257175" algn="just">
              <a:lnSpc>
                <a:spcPct val="150000"/>
              </a:lnSpc>
              <a:buFont typeface="Wingdings" panose="05000000000000000000" pitchFamily="2" charset="2"/>
              <a:buChar char="§"/>
            </a:pPr>
            <a:r>
              <a:rPr lang="en-US" sz="1200" b="1" dirty="0">
                <a:latin typeface="Times New Roman" panose="02020603050405020304" pitchFamily="18" charset="0"/>
                <a:cs typeface="Times New Roman" panose="02020603050405020304" pitchFamily="18" charset="0"/>
              </a:rPr>
              <a:t>Use Case Diagram:</a:t>
            </a:r>
          </a:p>
          <a:p>
            <a:pPr lvl="1" algn="just"/>
            <a:r>
              <a:rPr lang="en-US" sz="1200" b="1" dirty="0"/>
              <a:t>1) </a:t>
            </a:r>
            <a:r>
              <a:rPr lang="en-US" sz="1200" dirty="0">
                <a:latin typeface="Times New Roman" panose="02020603050405020304" pitchFamily="18" charset="0"/>
                <a:cs typeface="Times New Roman" panose="02020603050405020304" pitchFamily="18" charset="0"/>
              </a:rPr>
              <a:t>A use case diagram in the Unified Modeling Language (UML) is a type of behavioral diagram defined by and created from a Use-case analysis. </a:t>
            </a:r>
          </a:p>
          <a:p>
            <a:pPr lvl="1" algn="just"/>
            <a:endParaRPr lang="en-IN" sz="1200" dirty="0">
              <a:latin typeface="Times New Roman" panose="02020603050405020304" pitchFamily="18" charset="0"/>
              <a:cs typeface="Times New Roman" panose="02020603050405020304" pitchFamily="18" charset="0"/>
            </a:endParaRPr>
          </a:p>
          <a:p>
            <a:pPr lvl="1" algn="just"/>
            <a:r>
              <a:rPr lang="en-US" sz="1200" b="1" dirty="0">
                <a:latin typeface="Times New Roman" panose="02020603050405020304" pitchFamily="18" charset="0"/>
                <a:cs typeface="Times New Roman" panose="02020603050405020304" pitchFamily="18" charset="0"/>
              </a:rPr>
              <a:t>2) </a:t>
            </a:r>
            <a:r>
              <a:rPr lang="en-US" sz="1200" dirty="0">
                <a:latin typeface="Times New Roman" panose="02020603050405020304" pitchFamily="18" charset="0"/>
                <a:cs typeface="Times New Roman" panose="02020603050405020304" pitchFamily="18" charset="0"/>
              </a:rPr>
              <a:t>Its purpose is to present a graphical overview of the functionality provided by a system in terms of actors, their goals (represented as use cases), and any dependencies between those use cases. </a:t>
            </a:r>
          </a:p>
          <a:p>
            <a:pPr lvl="1" algn="just"/>
            <a:endParaRPr lang="en-IN" sz="1200" dirty="0">
              <a:latin typeface="Times New Roman" panose="02020603050405020304" pitchFamily="18" charset="0"/>
              <a:cs typeface="Times New Roman" panose="02020603050405020304" pitchFamily="18" charset="0"/>
            </a:endParaRPr>
          </a:p>
          <a:p>
            <a:pPr lvl="1" algn="just"/>
            <a:r>
              <a:rPr lang="en-US" sz="1200" b="1" dirty="0">
                <a:latin typeface="Times New Roman" panose="02020603050405020304" pitchFamily="18" charset="0"/>
                <a:cs typeface="Times New Roman" panose="02020603050405020304" pitchFamily="18" charset="0"/>
              </a:rPr>
              <a:t>3) </a:t>
            </a:r>
            <a:r>
              <a:rPr lang="en-US" sz="1200" dirty="0">
                <a:latin typeface="Times New Roman" panose="02020603050405020304" pitchFamily="18" charset="0"/>
                <a:cs typeface="Times New Roman" panose="02020603050405020304" pitchFamily="18" charset="0"/>
              </a:rPr>
              <a:t>The main purpose of a use case diagram is to show what system functions are performed for which actor. Roles of the actors in the system can be depicted.</a:t>
            </a:r>
            <a:endParaRPr lang="en-IN" sz="1200" dirty="0">
              <a:latin typeface="Times New Roman" panose="02020603050405020304" pitchFamily="18" charset="0"/>
              <a:cs typeface="Times New Roman" panose="02020603050405020304" pitchFamily="18" charset="0"/>
            </a:endParaRPr>
          </a:p>
        </p:txBody>
      </p:sp>
      <p:sp>
        <p:nvSpPr>
          <p:cNvPr id="2" name="Rectangle 1"/>
          <p:cNvSpPr/>
          <p:nvPr/>
        </p:nvSpPr>
        <p:spPr>
          <a:xfrm>
            <a:off x="2383141" y="254877"/>
            <a:ext cx="3598100" cy="635367"/>
          </a:xfrm>
          <a:prstGeom prst="rect">
            <a:avLst/>
          </a:prstGeom>
        </p:spPr>
        <p:txBody>
          <a:bodyPr wrap="none">
            <a:spAutoFit/>
          </a:bodyPr>
          <a:lstStyle/>
          <a:p>
            <a:pPr lvl="2" algn="ctr">
              <a:lnSpc>
                <a:spcPct val="170000"/>
              </a:lnSpc>
            </a:pPr>
            <a:r>
              <a:rPr lang="en-US" sz="2400" b="1" dirty="0">
                <a:latin typeface="Times New Roman" panose="02020603050405020304" pitchFamily="18" charset="0"/>
                <a:cs typeface="Times New Roman" panose="02020603050405020304" pitchFamily="18" charset="0"/>
              </a:rPr>
              <a:t>UML DIAGRAMS</a:t>
            </a:r>
          </a:p>
        </p:txBody>
      </p:sp>
    </p:spTree>
    <p:extLst>
      <p:ext uri="{BB962C8B-B14F-4D97-AF65-F5344CB8AC3E}">
        <p14:creationId xmlns:p14="http://schemas.microsoft.com/office/powerpoint/2010/main" xmlns="" val="38061344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060057" y="0"/>
            <a:ext cx="6447501" cy="698159"/>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endParaRPr lang="en-US" sz="2700" b="1" dirty="0">
              <a:solidFill>
                <a:schemeClr val="accent4"/>
              </a:solidFill>
              <a:latin typeface="Times New Roman" panose="02020603050405020304" pitchFamily="18" charset="0"/>
              <a:cs typeface="Times New Roman" panose="02020603050405020304" pitchFamily="18" charset="0"/>
            </a:endParaRPr>
          </a:p>
        </p:txBody>
      </p:sp>
      <p:sp>
        <p:nvSpPr>
          <p:cNvPr id="2" name="Text Box 1"/>
          <p:cNvSpPr txBox="1"/>
          <p:nvPr/>
        </p:nvSpPr>
        <p:spPr>
          <a:xfrm>
            <a:off x="3331845" y="4297680"/>
            <a:ext cx="2480310" cy="253916"/>
          </a:xfrm>
          <a:prstGeom prst="rect">
            <a:avLst/>
          </a:prstGeom>
          <a:noFill/>
        </p:spPr>
        <p:txBody>
          <a:bodyPr wrap="square" rtlCol="0">
            <a:spAutoFit/>
          </a:bodyPr>
          <a:lstStyle/>
          <a:p>
            <a:pPr algn="ctr"/>
            <a:r>
              <a:rPr lang="en-US" sz="1050" b="1" dirty="0">
                <a:latin typeface="Times New Roman" panose="02020603050405020304" pitchFamily="18" charset="0"/>
                <a:cs typeface="Times New Roman" panose="02020603050405020304" pitchFamily="18" charset="0"/>
              </a:rPr>
              <a:t>Figure: Use Case Diagram</a:t>
            </a:r>
          </a:p>
        </p:txBody>
      </p:sp>
      <p:pic>
        <p:nvPicPr>
          <p:cNvPr id="6" name="Picture 5"/>
          <p:cNvPicPr/>
          <p:nvPr/>
        </p:nvPicPr>
        <p:blipFill>
          <a:blip r:embed="rId2"/>
          <a:stretch>
            <a:fillRect/>
          </a:stretch>
        </p:blipFill>
        <p:spPr>
          <a:xfrm>
            <a:off x="1706244" y="512064"/>
            <a:ext cx="6011291" cy="3785616"/>
          </a:xfrm>
          <a:prstGeom prst="rect">
            <a:avLst/>
          </a:prstGeom>
        </p:spPr>
      </p:pic>
    </p:spTree>
    <p:extLst>
      <p:ext uri="{BB962C8B-B14F-4D97-AF65-F5344CB8AC3E}">
        <p14:creationId xmlns:p14="http://schemas.microsoft.com/office/powerpoint/2010/main" xmlns="" val="30094215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80069" y="316374"/>
            <a:ext cx="6783860" cy="1444113"/>
          </a:xfrm>
          <a:prstGeom prst="rect">
            <a:avLst/>
          </a:prstGeom>
          <a:noFill/>
        </p:spPr>
        <p:txBody>
          <a:bodyPr wrap="square" rtlCol="0">
            <a:spAutoFit/>
          </a:bodyPr>
          <a:lstStyle/>
          <a:p>
            <a:pPr marL="257175" indent="-257175" algn="just">
              <a:lnSpc>
                <a:spcPct val="150000"/>
              </a:lnSpc>
              <a:buFont typeface="Wingdings" panose="05000000000000000000" pitchFamily="2" charset="2"/>
              <a:buChar char="§"/>
            </a:pPr>
            <a:r>
              <a:rPr lang="en-US" sz="1200" b="1" dirty="0">
                <a:latin typeface="Times New Roman" panose="02020603050405020304" pitchFamily="18" charset="0"/>
                <a:cs typeface="Times New Roman" panose="02020603050405020304" pitchFamily="18" charset="0"/>
              </a:rPr>
              <a:t>Class Diagram:</a:t>
            </a:r>
          </a:p>
          <a:p>
            <a:pPr algn="just">
              <a:lnSpc>
                <a:spcPct val="150000"/>
              </a:lnSpc>
            </a:pPr>
            <a:r>
              <a:rPr lang="en-US" sz="1200" dirty="0">
                <a:latin typeface="Times New Roman" panose="02020603050405020304" pitchFamily="18" charset="0"/>
                <a:cs typeface="Times New Roman" panose="02020603050405020304" pitchFamily="18" charset="0"/>
              </a:rPr>
              <a:t>In software engineering, a class diagram in the Unified Modeling Language (UML) is a type of static structure diagram that describes the structure of a system by showing the system's classes, their attributes, operations (or methods), and the relationships among the classes. It explains which class contains information</a:t>
            </a:r>
            <a:endParaRPr lang="en-IN" sz="1200"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2"/>
          <a:stretch>
            <a:fillRect/>
          </a:stretch>
        </p:blipFill>
        <p:spPr>
          <a:xfrm>
            <a:off x="1820172" y="1760487"/>
            <a:ext cx="5503653" cy="2536167"/>
          </a:xfrm>
          <a:prstGeom prst="rect">
            <a:avLst/>
          </a:prstGeom>
        </p:spPr>
      </p:pic>
    </p:spTree>
    <p:extLst>
      <p:ext uri="{BB962C8B-B14F-4D97-AF65-F5344CB8AC3E}">
        <p14:creationId xmlns:p14="http://schemas.microsoft.com/office/powerpoint/2010/main" xmlns="" val="695311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6244" y="626503"/>
            <a:ext cx="3725890" cy="2336089"/>
          </a:xfrm>
          <a:prstGeom prst="rect">
            <a:avLst/>
          </a:prstGeom>
          <a:noFill/>
        </p:spPr>
        <p:txBody>
          <a:bodyPr wrap="square" rtlCol="0">
            <a:spAutoFit/>
          </a:bodyPr>
          <a:lstStyle/>
          <a:p>
            <a:pPr marL="257175" indent="-257175" algn="just">
              <a:lnSpc>
                <a:spcPct val="150000"/>
              </a:lnSpc>
              <a:buFont typeface="Wingdings" panose="05000000000000000000" pitchFamily="2" charset="2"/>
              <a:buChar char="§"/>
            </a:pPr>
            <a:r>
              <a:rPr lang="en-US" sz="1200" b="1" dirty="0">
                <a:latin typeface="Times New Roman" panose="02020603050405020304" pitchFamily="18" charset="0"/>
                <a:cs typeface="Times New Roman" panose="02020603050405020304" pitchFamily="18" charset="0"/>
              </a:rPr>
              <a:t>Sequence Diagram:</a:t>
            </a:r>
            <a:endParaRPr lang="en-US" sz="1200" dirty="0">
              <a:latin typeface="Times New Roman" panose="02020603050405020304" pitchFamily="18" charset="0"/>
              <a:cs typeface="Times New Roman" panose="02020603050405020304" pitchFamily="18" charset="0"/>
            </a:endParaRPr>
          </a:p>
          <a:p>
            <a:pPr lvl="0" algn="just">
              <a:lnSpc>
                <a:spcPct val="150000"/>
              </a:lnSpc>
            </a:pPr>
            <a:r>
              <a:rPr lang="en-US" sz="1200" dirty="0">
                <a:latin typeface="Times New Roman" panose="02020603050405020304" pitchFamily="18" charset="0"/>
                <a:cs typeface="Times New Roman" panose="02020603050405020304" pitchFamily="18" charset="0"/>
              </a:rPr>
              <a:t>A sequence diagram in Unified Modeling Language (UML) is a kind of interaction diagram that shows how processes operate with one another and in what order. </a:t>
            </a:r>
            <a:endParaRPr lang="en-IN" sz="1200" dirty="0">
              <a:latin typeface="Times New Roman" panose="02020603050405020304" pitchFamily="18" charset="0"/>
              <a:cs typeface="Times New Roman" panose="02020603050405020304" pitchFamily="18" charset="0"/>
            </a:endParaRPr>
          </a:p>
          <a:p>
            <a:pPr lvl="0" algn="just">
              <a:lnSpc>
                <a:spcPct val="150000"/>
              </a:lnSpc>
            </a:pPr>
            <a:r>
              <a:rPr lang="en-US" sz="1200" dirty="0">
                <a:latin typeface="Times New Roman" panose="02020603050405020304" pitchFamily="18" charset="0"/>
                <a:cs typeface="Times New Roman" panose="02020603050405020304" pitchFamily="18" charset="0"/>
              </a:rPr>
              <a:t>It is a construct of a Message Sequence Chart. Sequence diagrams are sometimes called event diagrams, event scenarios, and timing diagrams</a:t>
            </a:r>
            <a:endParaRPr lang="en-IN" sz="1200" dirty="0">
              <a:latin typeface="Times New Roman" panose="02020603050405020304" pitchFamily="18" charset="0"/>
              <a:cs typeface="Times New Roman" panose="02020603050405020304" pitchFamily="18" charset="0"/>
            </a:endParaRPr>
          </a:p>
          <a:p>
            <a:pPr lvl="0" algn="just">
              <a:lnSpc>
                <a:spcPct val="150000"/>
              </a:lnSpc>
            </a:pPr>
            <a:endParaRPr lang="en-US" sz="15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xmlns="" id="{BA15AF60-62C0-F579-BB7F-3EDB03A11641}"/>
              </a:ext>
            </a:extLst>
          </p:cNvPr>
          <p:cNvSpPr txBox="1"/>
          <p:nvPr/>
        </p:nvSpPr>
        <p:spPr>
          <a:xfrm>
            <a:off x="5757640" y="4653821"/>
            <a:ext cx="2542736" cy="300082"/>
          </a:xfrm>
          <a:prstGeom prst="rect">
            <a:avLst/>
          </a:prstGeom>
          <a:noFill/>
        </p:spPr>
        <p:txBody>
          <a:bodyPr wrap="square">
            <a:spAutoFit/>
          </a:bodyPr>
          <a:lstStyle/>
          <a:p>
            <a:pPr algn="ctr"/>
            <a:r>
              <a:rPr lang="en-US" sz="1350" b="1" dirty="0">
                <a:latin typeface="Times New Roman" panose="02020603050405020304" pitchFamily="18" charset="0"/>
                <a:cs typeface="Times New Roman" panose="02020603050405020304" pitchFamily="18" charset="0"/>
              </a:rPr>
              <a:t>Figure: Sequence diagram</a:t>
            </a:r>
          </a:p>
        </p:txBody>
      </p:sp>
      <p:pic>
        <p:nvPicPr>
          <p:cNvPr id="6" name="Picture 5"/>
          <p:cNvPicPr/>
          <p:nvPr/>
        </p:nvPicPr>
        <p:blipFill>
          <a:blip r:embed="rId2"/>
          <a:stretch>
            <a:fillRect/>
          </a:stretch>
        </p:blipFill>
        <p:spPr>
          <a:xfrm>
            <a:off x="4659058" y="626503"/>
            <a:ext cx="3190875" cy="3533775"/>
          </a:xfrm>
          <a:prstGeom prst="rect">
            <a:avLst/>
          </a:prstGeom>
        </p:spPr>
      </p:pic>
    </p:spTree>
    <p:extLst>
      <p:ext uri="{BB962C8B-B14F-4D97-AF65-F5344CB8AC3E}">
        <p14:creationId xmlns:p14="http://schemas.microsoft.com/office/powerpoint/2010/main" xmlns="" val="1908734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9" name="Google Shape;379;p27"/>
          <p:cNvSpPr txBox="1">
            <a:spLocks noGrp="1"/>
          </p:cNvSpPr>
          <p:nvPr>
            <p:ph type="title" idx="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400" dirty="0">
                <a:solidFill>
                  <a:schemeClr val="tx1"/>
                </a:solidFill>
              </a:rPr>
              <a:t>Contents of the presentation</a:t>
            </a:r>
            <a:endParaRPr sz="2400" dirty="0">
              <a:solidFill>
                <a:schemeClr val="tx1"/>
              </a:solidFill>
            </a:endParaRPr>
          </a:p>
        </p:txBody>
      </p:sp>
      <p:sp>
        <p:nvSpPr>
          <p:cNvPr id="8" name="TextBox 7"/>
          <p:cNvSpPr txBox="1"/>
          <p:nvPr/>
        </p:nvSpPr>
        <p:spPr>
          <a:xfrm>
            <a:off x="1645585" y="1245700"/>
            <a:ext cx="2544418" cy="3970318"/>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ü"/>
            </a:pPr>
            <a:r>
              <a:rPr lang="en-US" sz="1200" dirty="0">
                <a:latin typeface="Times New Roman" panose="02020603050405020304" pitchFamily="18" charset="0"/>
                <a:cs typeface="Times New Roman" panose="02020603050405020304" pitchFamily="18" charset="0"/>
              </a:rPr>
              <a:t>Project Description</a:t>
            </a:r>
          </a:p>
          <a:p>
            <a:pPr marL="342900" indent="-342900" algn="just">
              <a:lnSpc>
                <a:spcPct val="150000"/>
              </a:lnSpc>
              <a:buFont typeface="Wingdings" panose="05000000000000000000" pitchFamily="2" charset="2"/>
              <a:buChar char="ü"/>
            </a:pPr>
            <a:r>
              <a:rPr lang="en-US" sz="1200" dirty="0">
                <a:latin typeface="Times New Roman" panose="02020603050405020304" pitchFamily="18" charset="0"/>
                <a:cs typeface="Times New Roman" panose="02020603050405020304" pitchFamily="18" charset="0"/>
              </a:rPr>
              <a:t>Problem Statement</a:t>
            </a:r>
          </a:p>
          <a:p>
            <a:pPr marL="342900" indent="-342900" algn="just">
              <a:lnSpc>
                <a:spcPct val="150000"/>
              </a:lnSpc>
              <a:buFont typeface="Wingdings" panose="05000000000000000000" pitchFamily="2" charset="2"/>
              <a:buChar char="ü"/>
            </a:pPr>
            <a:r>
              <a:rPr lang="en-US" sz="1200" dirty="0">
                <a:latin typeface="Times New Roman" panose="02020603050405020304" pitchFamily="18" charset="0"/>
                <a:cs typeface="Times New Roman" panose="02020603050405020304" pitchFamily="18" charset="0"/>
              </a:rPr>
              <a:t>Objective</a:t>
            </a:r>
          </a:p>
          <a:p>
            <a:pPr marL="342900" indent="-342900" algn="just">
              <a:lnSpc>
                <a:spcPct val="150000"/>
              </a:lnSpc>
              <a:buFont typeface="Wingdings" panose="05000000000000000000" pitchFamily="2" charset="2"/>
              <a:buChar char="ü"/>
            </a:pPr>
            <a:r>
              <a:rPr lang="en-US" sz="1200" dirty="0">
                <a:latin typeface="Times New Roman" panose="02020603050405020304" pitchFamily="18" charset="0"/>
                <a:cs typeface="Times New Roman" panose="02020603050405020304" pitchFamily="18" charset="0"/>
              </a:rPr>
              <a:t>Scope</a:t>
            </a:r>
          </a:p>
          <a:p>
            <a:pPr marL="342900" indent="-342900" algn="just">
              <a:lnSpc>
                <a:spcPct val="150000"/>
              </a:lnSpc>
              <a:buFont typeface="Wingdings" panose="05000000000000000000" pitchFamily="2" charset="2"/>
              <a:buChar char="ü"/>
            </a:pPr>
            <a:r>
              <a:rPr lang="en-US" sz="1200" dirty="0">
                <a:latin typeface="Times New Roman" panose="02020603050405020304" pitchFamily="18" charset="0"/>
                <a:cs typeface="Times New Roman" panose="02020603050405020304" pitchFamily="18" charset="0"/>
              </a:rPr>
              <a:t>Literature Survey</a:t>
            </a:r>
          </a:p>
          <a:p>
            <a:pPr marL="342900" indent="-342900" algn="just">
              <a:lnSpc>
                <a:spcPct val="150000"/>
              </a:lnSpc>
              <a:buFont typeface="Wingdings" panose="05000000000000000000" pitchFamily="2" charset="2"/>
              <a:buChar char="ü"/>
            </a:pPr>
            <a:r>
              <a:rPr lang="en-US" sz="1200" dirty="0">
                <a:latin typeface="Times New Roman" panose="02020603050405020304" pitchFamily="18" charset="0"/>
                <a:cs typeface="Times New Roman" panose="02020603050405020304" pitchFamily="18" charset="0"/>
              </a:rPr>
              <a:t>Significant</a:t>
            </a:r>
          </a:p>
          <a:p>
            <a:pPr marL="342900" indent="-342900" algn="just">
              <a:lnSpc>
                <a:spcPct val="150000"/>
              </a:lnSpc>
              <a:buFont typeface="Wingdings" panose="05000000000000000000" pitchFamily="2" charset="2"/>
              <a:buChar char="ü"/>
            </a:pPr>
            <a:r>
              <a:rPr lang="en-US" sz="1200" dirty="0">
                <a:latin typeface="Times New Roman" panose="02020603050405020304" pitchFamily="18" charset="0"/>
                <a:cs typeface="Times New Roman" panose="02020603050405020304" pitchFamily="18" charset="0"/>
              </a:rPr>
              <a:t>Proposed System</a:t>
            </a:r>
          </a:p>
          <a:p>
            <a:pPr marL="342900" indent="-342900" algn="just">
              <a:lnSpc>
                <a:spcPct val="150000"/>
              </a:lnSpc>
              <a:buFont typeface="Wingdings" panose="05000000000000000000" pitchFamily="2" charset="2"/>
              <a:buChar char="ü"/>
            </a:pPr>
            <a:r>
              <a:rPr lang="en-US" sz="1200" dirty="0">
                <a:latin typeface="Times New Roman" panose="02020603050405020304" pitchFamily="18" charset="0"/>
                <a:cs typeface="Times New Roman" panose="02020603050405020304" pitchFamily="18" charset="0"/>
              </a:rPr>
              <a:t>Architecture</a:t>
            </a:r>
          </a:p>
          <a:p>
            <a:pPr marL="342900" indent="-342900" algn="just">
              <a:lnSpc>
                <a:spcPct val="150000"/>
              </a:lnSpc>
              <a:buFont typeface="Wingdings" panose="05000000000000000000" pitchFamily="2" charset="2"/>
              <a:buChar char="ü"/>
            </a:pPr>
            <a:r>
              <a:rPr lang="en-US" sz="1200" dirty="0">
                <a:latin typeface="Times New Roman" panose="02020603050405020304" pitchFamily="18" charset="0"/>
                <a:cs typeface="Times New Roman" panose="02020603050405020304" pitchFamily="18" charset="0"/>
              </a:rPr>
              <a:t>Resource Requirements</a:t>
            </a:r>
          </a:p>
          <a:p>
            <a:pPr marL="342900" indent="-342900" algn="just">
              <a:lnSpc>
                <a:spcPct val="150000"/>
              </a:lnSpc>
              <a:buFont typeface="Wingdings" panose="05000000000000000000" pitchFamily="2" charset="2"/>
              <a:buChar char="ü"/>
            </a:pPr>
            <a:r>
              <a:rPr lang="en-US" sz="1200" dirty="0" err="1">
                <a:latin typeface="Times New Roman" panose="02020603050405020304" pitchFamily="18" charset="0"/>
                <a:cs typeface="Times New Roman" panose="02020603050405020304" pitchFamily="18" charset="0"/>
              </a:rPr>
              <a:t>Umls</a:t>
            </a:r>
            <a:endParaRPr lang="en-US" sz="12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ü"/>
            </a:pPr>
            <a:r>
              <a:rPr lang="en-US" sz="1200" dirty="0">
                <a:latin typeface="Times New Roman" panose="02020603050405020304" pitchFamily="18" charset="0"/>
                <a:cs typeface="Times New Roman" panose="02020603050405020304" pitchFamily="18" charset="0"/>
              </a:rPr>
              <a:t>Research Gap analysis</a:t>
            </a:r>
          </a:p>
          <a:p>
            <a:pPr marL="342900" indent="-342900" algn="just">
              <a:lnSpc>
                <a:spcPct val="150000"/>
              </a:lnSpc>
              <a:buFont typeface="Wingdings" panose="05000000000000000000" pitchFamily="2" charset="2"/>
              <a:buChar char="ü"/>
            </a:pPr>
            <a:r>
              <a:rPr lang="en-US" sz="1200" dirty="0">
                <a:latin typeface="Times New Roman" panose="02020603050405020304" pitchFamily="18" charset="0"/>
                <a:cs typeface="Times New Roman" panose="02020603050405020304" pitchFamily="18" charset="0"/>
              </a:rPr>
              <a:t>Implementation</a:t>
            </a:r>
          </a:p>
          <a:p>
            <a:pPr marL="342900" indent="-342900" algn="just">
              <a:lnSpc>
                <a:spcPct val="150000"/>
              </a:lnSpc>
              <a:buFont typeface="Wingdings" panose="05000000000000000000" pitchFamily="2" charset="2"/>
              <a:buChar char="ü"/>
            </a:pPr>
            <a:endParaRPr lang="en-US" sz="12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ü"/>
            </a:pPr>
            <a:endParaRPr lang="en-IN" sz="1200" dirty="0">
              <a:latin typeface="Times New Roman" panose="02020603050405020304" pitchFamily="18" charset="0"/>
              <a:cs typeface="Times New Roman" panose="02020603050405020304" pitchFamily="18" charset="0"/>
            </a:endParaRPr>
          </a:p>
        </p:txBody>
      </p:sp>
      <p:sp>
        <p:nvSpPr>
          <p:cNvPr id="23" name="TextBox 22"/>
          <p:cNvSpPr txBox="1"/>
          <p:nvPr/>
        </p:nvSpPr>
        <p:spPr>
          <a:xfrm>
            <a:off x="4138061" y="1245700"/>
            <a:ext cx="3728172" cy="3693319"/>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ü"/>
            </a:pPr>
            <a:r>
              <a:rPr lang="en-US" sz="1200" dirty="0">
                <a:latin typeface="Times New Roman" panose="02020603050405020304" pitchFamily="18" charset="0"/>
                <a:cs typeface="Times New Roman" panose="02020603050405020304" pitchFamily="18" charset="0"/>
              </a:rPr>
              <a:t>Implementation</a:t>
            </a:r>
          </a:p>
          <a:p>
            <a:pPr marL="800100" lvl="1" indent="-342900" algn="just">
              <a:lnSpc>
                <a:spcPct val="150000"/>
              </a:lnSpc>
              <a:buFont typeface="Wingdings" panose="05000000000000000000" pitchFamily="2" charset="2"/>
              <a:buChar char="ü"/>
            </a:pPr>
            <a:r>
              <a:rPr lang="en-US" sz="1200" dirty="0">
                <a:latin typeface="Times New Roman" panose="02020603050405020304" pitchFamily="18" charset="0"/>
                <a:cs typeface="Times New Roman" panose="02020603050405020304" pitchFamily="18" charset="0"/>
              </a:rPr>
              <a:t>1. Data Description</a:t>
            </a:r>
          </a:p>
          <a:p>
            <a:pPr marL="800100" lvl="1" indent="-342900" algn="just">
              <a:lnSpc>
                <a:spcPct val="150000"/>
              </a:lnSpc>
              <a:buFont typeface="Wingdings" panose="05000000000000000000" pitchFamily="2" charset="2"/>
              <a:buChar char="ü"/>
            </a:pPr>
            <a:r>
              <a:rPr lang="en-US" sz="1200" dirty="0">
                <a:latin typeface="Times New Roman" panose="02020603050405020304" pitchFamily="18" charset="0"/>
                <a:cs typeface="Times New Roman" panose="02020603050405020304" pitchFamily="18" charset="0"/>
              </a:rPr>
              <a:t>2. EDA Explanation</a:t>
            </a:r>
          </a:p>
          <a:p>
            <a:pPr marL="800100" lvl="1" indent="-342900" algn="just">
              <a:lnSpc>
                <a:spcPct val="150000"/>
              </a:lnSpc>
              <a:buFont typeface="Wingdings" panose="05000000000000000000" pitchFamily="2" charset="2"/>
              <a:buChar char="ü"/>
            </a:pPr>
            <a:r>
              <a:rPr lang="en-US" sz="1200" dirty="0">
                <a:latin typeface="Times New Roman" panose="02020603050405020304" pitchFamily="18" charset="0"/>
                <a:cs typeface="Times New Roman" panose="02020603050405020304" pitchFamily="18" charset="0"/>
              </a:rPr>
              <a:t>3. Preprocessing steps</a:t>
            </a:r>
          </a:p>
          <a:p>
            <a:pPr marL="342900" lvl="1" indent="-342900" algn="just">
              <a:lnSpc>
                <a:spcPct val="150000"/>
              </a:lnSpc>
              <a:buFont typeface="Wingdings" panose="05000000000000000000" pitchFamily="2" charset="2"/>
              <a:buChar char="ü"/>
            </a:pPr>
            <a:r>
              <a:rPr lang="en-US" sz="1200" dirty="0">
                <a:latin typeface="Times New Roman" panose="02020603050405020304" pitchFamily="18" charset="0"/>
                <a:cs typeface="Times New Roman" panose="02020603050405020304" pitchFamily="18" charset="0"/>
              </a:rPr>
              <a:t>Model Implementation</a:t>
            </a:r>
          </a:p>
          <a:p>
            <a:pPr algn="just">
              <a:lnSpc>
                <a:spcPct val="150000"/>
              </a:lnSpc>
            </a:pPr>
            <a:r>
              <a:rPr lang="en-US" sz="1200" dirty="0">
                <a:latin typeface="Times New Roman" panose="02020603050405020304" pitchFamily="18" charset="0"/>
                <a:cs typeface="Times New Roman" panose="02020603050405020304" pitchFamily="18" charset="0"/>
              </a:rPr>
              <a:t>	1. Algorithm Definition</a:t>
            </a:r>
          </a:p>
          <a:p>
            <a:pPr algn="just">
              <a:lnSpc>
                <a:spcPct val="150000"/>
              </a:lnSpc>
            </a:pPr>
            <a:r>
              <a:rPr lang="en-US" sz="1200" dirty="0">
                <a:latin typeface="Times New Roman" panose="02020603050405020304" pitchFamily="18" charset="0"/>
                <a:cs typeface="Times New Roman" panose="02020603050405020304" pitchFamily="18" charset="0"/>
              </a:rPr>
              <a:t>	2. working Process</a:t>
            </a:r>
          </a:p>
          <a:p>
            <a:pPr algn="just">
              <a:lnSpc>
                <a:spcPct val="150000"/>
              </a:lnSpc>
            </a:pPr>
            <a:r>
              <a:rPr lang="en-US" sz="1200" dirty="0">
                <a:latin typeface="Times New Roman" panose="02020603050405020304" pitchFamily="18" charset="0"/>
                <a:cs typeface="Times New Roman" panose="02020603050405020304" pitchFamily="18" charset="0"/>
              </a:rPr>
              <a:t>	3. Results from Algorithm</a:t>
            </a:r>
          </a:p>
          <a:p>
            <a:pPr marL="342900" lvl="1" indent="-342900" algn="just">
              <a:lnSpc>
                <a:spcPct val="150000"/>
              </a:lnSpc>
              <a:buFont typeface="Wingdings" panose="05000000000000000000" pitchFamily="2" charset="2"/>
              <a:buChar char="ü"/>
            </a:pPr>
            <a:r>
              <a:rPr lang="en-US" sz="1200" dirty="0">
                <a:latin typeface="Times New Roman" panose="02020603050405020304" pitchFamily="18" charset="0"/>
                <a:cs typeface="Times New Roman" panose="02020603050405020304" pitchFamily="18" charset="0"/>
              </a:rPr>
              <a:t>Performance comparison</a:t>
            </a:r>
          </a:p>
          <a:p>
            <a:pPr marL="342900" lvl="1" indent="-342900" algn="just">
              <a:lnSpc>
                <a:spcPct val="150000"/>
              </a:lnSpc>
              <a:buFont typeface="Wingdings" panose="05000000000000000000" pitchFamily="2" charset="2"/>
              <a:buChar char="ü"/>
            </a:pPr>
            <a:r>
              <a:rPr lang="en-US" sz="1200" dirty="0">
                <a:latin typeface="Times New Roman" panose="02020603050405020304" pitchFamily="18" charset="0"/>
                <a:cs typeface="Times New Roman" panose="02020603050405020304" pitchFamily="18" charset="0"/>
              </a:rPr>
              <a:t>Output Screen</a:t>
            </a:r>
          </a:p>
          <a:p>
            <a:pPr marL="342900" lvl="1" indent="-342900" algn="just">
              <a:lnSpc>
                <a:spcPct val="150000"/>
              </a:lnSpc>
              <a:buFont typeface="Wingdings" panose="05000000000000000000" pitchFamily="2" charset="2"/>
              <a:buChar char="ü"/>
            </a:pPr>
            <a:r>
              <a:rPr lang="en-US" sz="1200" dirty="0">
                <a:latin typeface="Times New Roman" panose="02020603050405020304" pitchFamily="18" charset="0"/>
                <a:cs typeface="Times New Roman" panose="02020603050405020304" pitchFamily="18" charset="0"/>
              </a:rPr>
              <a:t>Future Scope</a:t>
            </a:r>
          </a:p>
          <a:p>
            <a:pPr marL="342900" lvl="1" indent="-342900" algn="just">
              <a:lnSpc>
                <a:spcPct val="150000"/>
              </a:lnSpc>
              <a:buFont typeface="Wingdings" panose="05000000000000000000" pitchFamily="2" charset="2"/>
              <a:buChar char="ü"/>
            </a:pPr>
            <a:r>
              <a:rPr lang="en-US" sz="1200" dirty="0">
                <a:latin typeface="Times New Roman" panose="02020603050405020304" pitchFamily="18" charset="0"/>
                <a:cs typeface="Times New Roman" panose="02020603050405020304" pitchFamily="18" charset="0"/>
              </a:rPr>
              <a:t>Conclusion</a:t>
            </a:r>
          </a:p>
          <a:p>
            <a:pPr marL="342900" lvl="1" indent="-342900" algn="just">
              <a:lnSpc>
                <a:spcPct val="150000"/>
              </a:lnSpc>
              <a:buFont typeface="Wingdings" panose="05000000000000000000" pitchFamily="2" charset="2"/>
              <a:buChar char="ü"/>
            </a:pPr>
            <a:r>
              <a:rPr lang="en-US" sz="1200" dirty="0">
                <a:latin typeface="Times New Roman" panose="02020603050405020304" pitchFamily="18" charset="0"/>
                <a:cs typeface="Times New Roman" panose="02020603050405020304" pitchFamily="18" charset="0"/>
              </a:rPr>
              <a:t>Reference</a:t>
            </a:r>
            <a:endParaRPr lang="en-IN" sz="1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3181" y="436497"/>
            <a:ext cx="4123097" cy="2552109"/>
          </a:xfrm>
          <a:prstGeom prst="rect">
            <a:avLst/>
          </a:prstGeom>
          <a:noFill/>
        </p:spPr>
        <p:txBody>
          <a:bodyPr wrap="square" rtlCol="0">
            <a:spAutoFit/>
          </a:bodyPr>
          <a:lstStyle/>
          <a:p>
            <a:pPr marL="257175" indent="-257175" algn="just">
              <a:lnSpc>
                <a:spcPct val="150000"/>
              </a:lnSpc>
              <a:buFont typeface="Wingdings" panose="05000000000000000000" pitchFamily="2" charset="2"/>
              <a:buChar char="§"/>
            </a:pPr>
            <a:r>
              <a:rPr lang="en-US" sz="1200" b="1" dirty="0">
                <a:latin typeface="Times New Roman" panose="02020603050405020304" pitchFamily="18" charset="0"/>
                <a:cs typeface="Times New Roman" panose="02020603050405020304" pitchFamily="18" charset="0"/>
              </a:rPr>
              <a:t>Collaboration Diagram:</a:t>
            </a:r>
            <a:endParaRPr lang="en-US" sz="1200" dirty="0">
              <a:latin typeface="Times New Roman" panose="02020603050405020304" pitchFamily="18" charset="0"/>
              <a:cs typeface="Times New Roman" panose="02020603050405020304" pitchFamily="18" charset="0"/>
            </a:endParaRPr>
          </a:p>
          <a:p>
            <a:pPr algn="just">
              <a:lnSpc>
                <a:spcPct val="150000"/>
              </a:lnSpc>
            </a:pPr>
            <a:r>
              <a:rPr lang="en-US" sz="1200" dirty="0">
                <a:latin typeface="Times New Roman" panose="02020603050405020304" pitchFamily="18" charset="0"/>
                <a:cs typeface="Times New Roman" panose="02020603050405020304" pitchFamily="18" charset="0"/>
              </a:rPr>
              <a:t>In collaboration diagram the method call sequence is indicated by some numbering technique as shown below. The number indicates how the methods are called one after another. We have taken the same order management system to describe the collaboration diagram. The method calls are similar to that of a sequence diagram. But the difference is that the sequence diagram does not describe the object organization whereas the collaboration diagram shows the object organization.</a:t>
            </a:r>
            <a:endParaRPr lang="en-IN" sz="12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xmlns="" id="{4DD7DA89-E7A1-5B48-DF8F-D378BF65F762}"/>
              </a:ext>
            </a:extLst>
          </p:cNvPr>
          <p:cNvSpPr txBox="1"/>
          <p:nvPr/>
        </p:nvSpPr>
        <p:spPr>
          <a:xfrm>
            <a:off x="4396278" y="4499148"/>
            <a:ext cx="4579034" cy="300082"/>
          </a:xfrm>
          <a:prstGeom prst="rect">
            <a:avLst/>
          </a:prstGeom>
          <a:noFill/>
        </p:spPr>
        <p:txBody>
          <a:bodyPr wrap="square">
            <a:spAutoFit/>
          </a:bodyPr>
          <a:lstStyle/>
          <a:p>
            <a:pPr algn="ctr"/>
            <a:r>
              <a:rPr lang="en-US" sz="1350" b="1" dirty="0">
                <a:latin typeface="Times New Roman" panose="02020603050405020304" pitchFamily="18" charset="0"/>
                <a:cs typeface="Times New Roman" panose="02020603050405020304" pitchFamily="18" charset="0"/>
              </a:rPr>
              <a:t>Figure: Collaboration diagram</a:t>
            </a:r>
          </a:p>
        </p:txBody>
      </p:sp>
      <p:pic>
        <p:nvPicPr>
          <p:cNvPr id="7" name="Picture 6"/>
          <p:cNvPicPr/>
          <p:nvPr/>
        </p:nvPicPr>
        <p:blipFill>
          <a:blip r:embed="rId2"/>
          <a:stretch>
            <a:fillRect/>
          </a:stretch>
        </p:blipFill>
        <p:spPr>
          <a:xfrm>
            <a:off x="5047488" y="296733"/>
            <a:ext cx="3584448" cy="3810000"/>
          </a:xfrm>
          <a:prstGeom prst="rect">
            <a:avLst/>
          </a:prstGeom>
        </p:spPr>
      </p:pic>
    </p:spTree>
    <p:extLst>
      <p:ext uri="{BB962C8B-B14F-4D97-AF65-F5344CB8AC3E}">
        <p14:creationId xmlns:p14="http://schemas.microsoft.com/office/powerpoint/2010/main" xmlns="" val="66719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05470" y="308544"/>
            <a:ext cx="6783860" cy="1167114"/>
          </a:xfrm>
          <a:prstGeom prst="rect">
            <a:avLst/>
          </a:prstGeom>
          <a:noFill/>
        </p:spPr>
        <p:txBody>
          <a:bodyPr wrap="square" rtlCol="0">
            <a:spAutoFit/>
          </a:bodyPr>
          <a:lstStyle/>
          <a:p>
            <a:pPr marL="257175" indent="-257175" algn="just">
              <a:lnSpc>
                <a:spcPct val="150000"/>
              </a:lnSpc>
              <a:buFont typeface="Wingdings" panose="05000000000000000000" pitchFamily="2" charset="2"/>
              <a:buChar char="§"/>
            </a:pPr>
            <a:r>
              <a:rPr lang="en-US" sz="1200" b="1" dirty="0">
                <a:latin typeface="Times New Roman" panose="02020603050405020304" pitchFamily="18" charset="0"/>
                <a:cs typeface="Times New Roman" panose="02020603050405020304" pitchFamily="18" charset="0"/>
              </a:rPr>
              <a:t>Deployment Diagram</a:t>
            </a:r>
            <a:endParaRPr lang="en-US" sz="1200" dirty="0">
              <a:latin typeface="Times New Roman" panose="02020603050405020304" pitchFamily="18" charset="0"/>
              <a:cs typeface="Times New Roman" panose="02020603050405020304" pitchFamily="18" charset="0"/>
            </a:endParaRPr>
          </a:p>
          <a:p>
            <a:pPr algn="just">
              <a:lnSpc>
                <a:spcPct val="150000"/>
              </a:lnSpc>
            </a:pPr>
            <a:r>
              <a:rPr lang="en-US" sz="1200" dirty="0">
                <a:latin typeface="Times New Roman" panose="02020603050405020304" pitchFamily="18" charset="0"/>
                <a:cs typeface="Times New Roman" panose="02020603050405020304" pitchFamily="18" charset="0"/>
              </a:rPr>
              <a:t>Deployment diagram represents the deployment view of a system. It is related to the component diagram. Because the components are deployed using the deployment diagrams. A deployment diagram consists of nodes. Nodes are nothing but physical hardware’s used to deploy the application.</a:t>
            </a:r>
            <a:endParaRPr lang="en-IN" sz="12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xmlns="" id="{1FB7D19A-C0A4-676F-5F87-D3DB6BCFBCD6}"/>
              </a:ext>
            </a:extLst>
          </p:cNvPr>
          <p:cNvSpPr txBox="1"/>
          <p:nvPr/>
        </p:nvSpPr>
        <p:spPr>
          <a:xfrm>
            <a:off x="2141806" y="4255980"/>
            <a:ext cx="4579034" cy="300082"/>
          </a:xfrm>
          <a:prstGeom prst="rect">
            <a:avLst/>
          </a:prstGeom>
          <a:noFill/>
        </p:spPr>
        <p:txBody>
          <a:bodyPr wrap="square">
            <a:spAutoFit/>
          </a:bodyPr>
          <a:lstStyle/>
          <a:p>
            <a:pPr algn="ctr"/>
            <a:r>
              <a:rPr lang="en-US" sz="1350" b="1" dirty="0">
                <a:latin typeface="Times New Roman" panose="02020603050405020304" pitchFamily="18" charset="0"/>
                <a:cs typeface="Times New Roman" panose="02020603050405020304" pitchFamily="18" charset="0"/>
              </a:rPr>
              <a:t>Figure: Deployment diagram</a:t>
            </a:r>
          </a:p>
        </p:txBody>
      </p:sp>
      <p:pic>
        <p:nvPicPr>
          <p:cNvPr id="5" name="Picture 4"/>
          <p:cNvPicPr/>
          <p:nvPr/>
        </p:nvPicPr>
        <p:blipFill>
          <a:blip r:embed="rId2"/>
          <a:stretch>
            <a:fillRect/>
          </a:stretch>
        </p:blipFill>
        <p:spPr>
          <a:xfrm>
            <a:off x="2612517" y="2762121"/>
            <a:ext cx="3333750" cy="771525"/>
          </a:xfrm>
          <a:prstGeom prst="rect">
            <a:avLst/>
          </a:prstGeom>
        </p:spPr>
      </p:pic>
    </p:spTree>
    <p:extLst>
      <p:ext uri="{BB962C8B-B14F-4D97-AF65-F5344CB8AC3E}">
        <p14:creationId xmlns:p14="http://schemas.microsoft.com/office/powerpoint/2010/main" xmlns="" val="7097225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8481" y="240031"/>
            <a:ext cx="3958112" cy="2275110"/>
          </a:xfrm>
          <a:prstGeom prst="rect">
            <a:avLst/>
          </a:prstGeom>
          <a:noFill/>
        </p:spPr>
        <p:txBody>
          <a:bodyPr wrap="square" rtlCol="0">
            <a:spAutoFit/>
          </a:bodyPr>
          <a:lstStyle/>
          <a:p>
            <a:pPr marL="257175" indent="-257175" algn="just">
              <a:lnSpc>
                <a:spcPct val="150000"/>
              </a:lnSpc>
              <a:buFont typeface="Wingdings" panose="05000000000000000000" pitchFamily="2" charset="2"/>
              <a:buChar char="§"/>
            </a:pPr>
            <a:r>
              <a:rPr lang="en-US" sz="1200" b="1" dirty="0">
                <a:latin typeface="Times New Roman" panose="02020603050405020304" pitchFamily="18" charset="0"/>
                <a:cs typeface="Times New Roman" panose="02020603050405020304" pitchFamily="18" charset="0"/>
              </a:rPr>
              <a:t>Activity Diagram:</a:t>
            </a:r>
            <a:endParaRPr lang="en-US" sz="1200" dirty="0">
              <a:latin typeface="Times New Roman" panose="02020603050405020304" pitchFamily="18" charset="0"/>
              <a:cs typeface="Times New Roman" panose="02020603050405020304" pitchFamily="18" charset="0"/>
            </a:endParaRPr>
          </a:p>
          <a:p>
            <a:pPr algn="just">
              <a:lnSpc>
                <a:spcPct val="150000"/>
              </a:lnSpc>
            </a:pPr>
            <a:r>
              <a:rPr lang="en-US" sz="1200" dirty="0">
                <a:latin typeface="Times New Roman" panose="02020603050405020304" pitchFamily="18" charset="0"/>
                <a:cs typeface="Times New Roman" panose="02020603050405020304" pitchFamily="18" charset="0"/>
              </a:rPr>
              <a:t>Activity diagrams are graphical representations of workflows of stepwise activities and actions with support for choice, iteration and concurrency. In the Unified Modelling Language, activity diagrams can be used to describe the business and operational step-by-step workflows of components in a system. An activity diagram shows the overall flow of control.</a:t>
            </a:r>
            <a:endParaRPr lang="en-IN" sz="12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5211210" y="4316498"/>
            <a:ext cx="2752510" cy="323165"/>
          </a:xfrm>
          <a:prstGeom prst="rect">
            <a:avLst/>
          </a:prstGeom>
          <a:noFill/>
        </p:spPr>
        <p:txBody>
          <a:bodyPr wrap="square" rtlCol="0">
            <a:spAutoFit/>
          </a:bodyPr>
          <a:lstStyle/>
          <a:p>
            <a:pPr algn="ctr"/>
            <a:r>
              <a:rPr lang="en-US" sz="1500" b="1" dirty="0">
                <a:latin typeface="Times New Roman" panose="02020603050405020304" pitchFamily="18" charset="0"/>
                <a:cs typeface="Times New Roman" panose="02020603050405020304" pitchFamily="18" charset="0"/>
              </a:rPr>
              <a:t>Figure: Activity diagram</a:t>
            </a:r>
          </a:p>
        </p:txBody>
      </p:sp>
      <p:pic>
        <p:nvPicPr>
          <p:cNvPr id="6" name="Picture 5"/>
          <p:cNvPicPr/>
          <p:nvPr/>
        </p:nvPicPr>
        <p:blipFill>
          <a:blip r:embed="rId2"/>
          <a:stretch>
            <a:fillRect/>
          </a:stretch>
        </p:blipFill>
        <p:spPr>
          <a:xfrm>
            <a:off x="4485736" y="713783"/>
            <a:ext cx="4203458" cy="3602715"/>
          </a:xfrm>
          <a:prstGeom prst="rect">
            <a:avLst/>
          </a:prstGeom>
        </p:spPr>
      </p:pic>
    </p:spTree>
    <p:extLst>
      <p:ext uri="{BB962C8B-B14F-4D97-AF65-F5344CB8AC3E}">
        <p14:creationId xmlns:p14="http://schemas.microsoft.com/office/powerpoint/2010/main" xmlns="" val="14503271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55393" y="406704"/>
            <a:ext cx="6783860" cy="1444113"/>
          </a:xfrm>
          <a:prstGeom prst="rect">
            <a:avLst/>
          </a:prstGeom>
          <a:noFill/>
        </p:spPr>
        <p:txBody>
          <a:bodyPr wrap="square" rtlCol="0">
            <a:spAutoFit/>
          </a:bodyPr>
          <a:lstStyle/>
          <a:p>
            <a:pPr marL="257175" indent="-257175" algn="just">
              <a:lnSpc>
                <a:spcPct val="150000"/>
              </a:lnSpc>
              <a:buFont typeface="Wingdings" panose="05000000000000000000" pitchFamily="2" charset="2"/>
              <a:buChar char="§"/>
            </a:pPr>
            <a:r>
              <a:rPr lang="en-US" sz="1200" b="1" dirty="0">
                <a:latin typeface="Times New Roman" panose="02020603050405020304" pitchFamily="18" charset="0"/>
                <a:cs typeface="Times New Roman" panose="02020603050405020304" pitchFamily="18" charset="0"/>
              </a:rPr>
              <a:t>Component Diagram</a:t>
            </a:r>
            <a:r>
              <a:rPr lang="en-US" sz="1200" dirty="0">
                <a:latin typeface="Times New Roman" panose="02020603050405020304" pitchFamily="18" charset="0"/>
                <a:cs typeface="Times New Roman" panose="02020603050405020304" pitchFamily="18" charset="0"/>
              </a:rPr>
              <a:t>:</a:t>
            </a:r>
          </a:p>
          <a:p>
            <a:pPr algn="just">
              <a:lnSpc>
                <a:spcPct val="150000"/>
              </a:lnSpc>
            </a:pPr>
            <a:r>
              <a:rPr lang="en-US" sz="1200" dirty="0">
                <a:latin typeface="Times New Roman" panose="02020603050405020304" pitchFamily="18" charset="0"/>
                <a:cs typeface="Times New Roman" panose="02020603050405020304" pitchFamily="18" charset="0"/>
              </a:rPr>
              <a:t>A component diagram, also known as a UML component diagram, describes the organization and wiring of the physical </a:t>
            </a:r>
            <a:r>
              <a:rPr lang="en-US" sz="1200" b="1" dirty="0">
                <a:latin typeface="Times New Roman" panose="02020603050405020304" pitchFamily="18" charset="0"/>
                <a:cs typeface="Times New Roman" panose="02020603050405020304" pitchFamily="18" charset="0"/>
              </a:rPr>
              <a:t>c</a:t>
            </a:r>
            <a:r>
              <a:rPr lang="en-US" sz="1200" dirty="0">
                <a:latin typeface="Times New Roman" panose="02020603050405020304" pitchFamily="18" charset="0"/>
                <a:cs typeface="Times New Roman" panose="02020603050405020304" pitchFamily="18" charset="0"/>
              </a:rPr>
              <a:t>omponents in a system. Component diagrams are often drawn to help model implementation details and double-check that every aspect of the system's required function is covered by planned development.</a:t>
            </a:r>
            <a:endParaRPr lang="en-IN" sz="12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xmlns="" id="{3B21F7E2-B805-2E93-83E8-18D234DEBB88}"/>
              </a:ext>
            </a:extLst>
          </p:cNvPr>
          <p:cNvSpPr txBox="1"/>
          <p:nvPr/>
        </p:nvSpPr>
        <p:spPr>
          <a:xfrm>
            <a:off x="3043232" y="4515370"/>
            <a:ext cx="2752510" cy="323165"/>
          </a:xfrm>
          <a:prstGeom prst="rect">
            <a:avLst/>
          </a:prstGeom>
          <a:noFill/>
        </p:spPr>
        <p:txBody>
          <a:bodyPr wrap="square" rtlCol="0">
            <a:spAutoFit/>
          </a:bodyPr>
          <a:lstStyle/>
          <a:p>
            <a:pPr algn="ctr"/>
            <a:r>
              <a:rPr lang="en-US" sz="1500" b="1" dirty="0">
                <a:latin typeface="Times New Roman" panose="02020603050405020304" pitchFamily="18" charset="0"/>
                <a:cs typeface="Times New Roman" panose="02020603050405020304" pitchFamily="18" charset="0"/>
              </a:rPr>
              <a:t>Figure: Component diagram</a:t>
            </a:r>
          </a:p>
        </p:txBody>
      </p:sp>
      <p:pic>
        <p:nvPicPr>
          <p:cNvPr id="5" name="Picture 4"/>
          <p:cNvPicPr/>
          <p:nvPr/>
        </p:nvPicPr>
        <p:blipFill>
          <a:blip r:embed="rId2"/>
          <a:stretch>
            <a:fillRect/>
          </a:stretch>
        </p:blipFill>
        <p:spPr>
          <a:xfrm>
            <a:off x="2046541" y="2921846"/>
            <a:ext cx="4429125" cy="809625"/>
          </a:xfrm>
          <a:prstGeom prst="rect">
            <a:avLst/>
          </a:prstGeom>
        </p:spPr>
      </p:pic>
    </p:spTree>
    <p:extLst>
      <p:ext uri="{BB962C8B-B14F-4D97-AF65-F5344CB8AC3E}">
        <p14:creationId xmlns:p14="http://schemas.microsoft.com/office/powerpoint/2010/main" xmlns="" val="18657838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155398" y="404489"/>
            <a:ext cx="6447501" cy="698159"/>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endParaRPr lang="en-US" sz="2700" b="1" dirty="0">
              <a:solidFill>
                <a:schemeClr val="accent4"/>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421102" y="404489"/>
            <a:ext cx="7916092" cy="3554819"/>
          </a:xfrm>
          <a:prstGeom prst="rect">
            <a:avLst/>
          </a:prstGeom>
          <a:noFill/>
        </p:spPr>
        <p:txBody>
          <a:bodyPr wrap="square" rtlCol="0">
            <a:spAutoFit/>
          </a:bodyPr>
          <a:lstStyle/>
          <a:p>
            <a:pPr marL="257175" indent="-257175" algn="just">
              <a:lnSpc>
                <a:spcPct val="150000"/>
              </a:lnSpc>
              <a:buFont typeface="Wingdings" panose="05000000000000000000" pitchFamily="2" charset="2"/>
              <a:buChar char="§"/>
            </a:pPr>
            <a:r>
              <a:rPr lang="en-US" sz="1500" b="1" dirty="0">
                <a:latin typeface="Times New Roman" panose="02020603050405020304" pitchFamily="18" charset="0"/>
                <a:cs typeface="Times New Roman" panose="02020603050405020304" pitchFamily="18" charset="0"/>
              </a:rPr>
              <a:t>ER Diagram:</a:t>
            </a:r>
            <a:endParaRPr lang="en-US" sz="1500" dirty="0">
              <a:latin typeface="Times New Roman" panose="02020603050405020304" pitchFamily="18" charset="0"/>
              <a:cs typeface="Times New Roman" panose="02020603050405020304" pitchFamily="18" charset="0"/>
            </a:endParaRPr>
          </a:p>
          <a:p>
            <a:pPr algn="just">
              <a:lnSpc>
                <a:spcPct val="150000"/>
              </a:lnSpc>
            </a:pPr>
            <a:r>
              <a:rPr lang="en-US" sz="1500" dirty="0">
                <a:latin typeface="Times New Roman" panose="02020603050405020304" pitchFamily="18" charset="0"/>
                <a:cs typeface="Times New Roman" panose="02020603050405020304" pitchFamily="18" charset="0"/>
              </a:rPr>
              <a:t>An Entity–relationship model (ER model) describes the structure of a database with the help of a diagram, which is known as Entity Relationship Diagram (ER Diagram). An ER model is a design or blueprint of a database that can later be implemented as a database. The main components of E-R model are: entity set and relationship set. </a:t>
            </a:r>
            <a:endParaRPr lang="en-IN" sz="1050" dirty="0">
              <a:latin typeface="Times New Roman" panose="02020603050405020304" pitchFamily="18" charset="0"/>
              <a:cs typeface="Times New Roman" panose="02020603050405020304" pitchFamily="18" charset="0"/>
            </a:endParaRPr>
          </a:p>
          <a:p>
            <a:pPr algn="just">
              <a:lnSpc>
                <a:spcPct val="150000"/>
              </a:lnSpc>
            </a:pPr>
            <a:r>
              <a:rPr lang="en-US" sz="1500" dirty="0">
                <a:latin typeface="Times New Roman" panose="02020603050405020304" pitchFamily="18" charset="0"/>
                <a:cs typeface="Times New Roman" panose="02020603050405020304" pitchFamily="18" charset="0"/>
              </a:rPr>
              <a:t>An ER diagram shows the relationship among entity sets. An entity set is a group of similar entities and these entities can have attributes. In terms of DBMS, an entity is a table or attribute of a table in database, so by showing relationship among tables and their attributes, ER diagram shows the complete logical structure of a database. Let’s have a look at a simple ER diagram to understand this concept.</a:t>
            </a:r>
            <a:endParaRPr lang="en-IN"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9387041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95745" y="4324160"/>
            <a:ext cx="2752510" cy="323165"/>
          </a:xfrm>
          <a:prstGeom prst="rect">
            <a:avLst/>
          </a:prstGeom>
          <a:noFill/>
        </p:spPr>
        <p:txBody>
          <a:bodyPr wrap="square" rtlCol="0">
            <a:spAutoFit/>
          </a:bodyPr>
          <a:lstStyle/>
          <a:p>
            <a:pPr algn="ctr"/>
            <a:r>
              <a:rPr lang="en-US" sz="1500" b="1" dirty="0">
                <a:latin typeface="Times New Roman" panose="02020603050405020304" pitchFamily="18" charset="0"/>
                <a:cs typeface="Times New Roman" panose="02020603050405020304" pitchFamily="18" charset="0"/>
              </a:rPr>
              <a:t>Figure: ER diagram</a:t>
            </a:r>
          </a:p>
        </p:txBody>
      </p:sp>
      <p:pic>
        <p:nvPicPr>
          <p:cNvPr id="5" name="Picture 4"/>
          <p:cNvPicPr/>
          <p:nvPr/>
        </p:nvPicPr>
        <p:blipFill>
          <a:blip r:embed="rId2"/>
          <a:stretch>
            <a:fillRect/>
          </a:stretch>
        </p:blipFill>
        <p:spPr>
          <a:xfrm>
            <a:off x="1104181" y="793630"/>
            <a:ext cx="7228936" cy="3191774"/>
          </a:xfrm>
          <a:prstGeom prst="rect">
            <a:avLst/>
          </a:prstGeom>
        </p:spPr>
      </p:pic>
    </p:spTree>
    <p:extLst>
      <p:ext uri="{BB962C8B-B14F-4D97-AF65-F5344CB8AC3E}">
        <p14:creationId xmlns:p14="http://schemas.microsoft.com/office/powerpoint/2010/main" xmlns="" val="36004689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6102" y="305575"/>
            <a:ext cx="7302843" cy="1998111"/>
          </a:xfrm>
          <a:prstGeom prst="rect">
            <a:avLst/>
          </a:prstGeom>
          <a:noFill/>
        </p:spPr>
        <p:txBody>
          <a:bodyPr wrap="square" rtlCol="0">
            <a:spAutoFit/>
          </a:bodyPr>
          <a:lstStyle/>
          <a:p>
            <a:pPr marL="257175" indent="-257175" algn="just">
              <a:lnSpc>
                <a:spcPct val="150000"/>
              </a:lnSpc>
              <a:buFont typeface="Wingdings" panose="05000000000000000000" pitchFamily="2" charset="2"/>
              <a:buChar char="§"/>
            </a:pPr>
            <a:r>
              <a:rPr lang="en-US" sz="1200" b="1" dirty="0">
                <a:latin typeface="Times New Roman" panose="02020603050405020304" pitchFamily="18" charset="0"/>
                <a:cs typeface="Times New Roman" panose="02020603050405020304" pitchFamily="18" charset="0"/>
              </a:rPr>
              <a:t>DFD Diagram:</a:t>
            </a:r>
            <a:endParaRPr lang="en-US" sz="1200" dirty="0">
              <a:latin typeface="Times New Roman" panose="02020603050405020304" pitchFamily="18" charset="0"/>
              <a:cs typeface="Times New Roman" panose="02020603050405020304" pitchFamily="18" charset="0"/>
            </a:endParaRPr>
          </a:p>
          <a:p>
            <a:pPr algn="just">
              <a:lnSpc>
                <a:spcPct val="150000"/>
              </a:lnSpc>
            </a:pPr>
            <a:r>
              <a:rPr lang="en-US" sz="1200" dirty="0">
                <a:latin typeface="Times New Roman" panose="02020603050405020304" pitchFamily="18" charset="0"/>
                <a:cs typeface="Times New Roman" panose="02020603050405020304" pitchFamily="18" charset="0"/>
              </a:rPr>
              <a:t>A Data Flow Diagram (DFD) is a traditional way to visualize the information flows within a system. A neat and clear DFD can depict a good amount of the system requirements graphically. It can be manual, automated, or a combination of both. It shows how information enters and leaves the system, what changes the information and where information is stored. The purpose of a DFD is to show the scope and boundaries of a system as a whole. It may be used as a communications tool between a systems analyst and any person who plays a part in the system that acts as the starting point for redesigning a system.</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3097002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88710" y="4192438"/>
            <a:ext cx="2752510" cy="323165"/>
          </a:xfrm>
          <a:prstGeom prst="rect">
            <a:avLst/>
          </a:prstGeom>
          <a:noFill/>
        </p:spPr>
        <p:txBody>
          <a:bodyPr wrap="square" rtlCol="0">
            <a:spAutoFit/>
          </a:bodyPr>
          <a:lstStyle/>
          <a:p>
            <a:pPr algn="ctr"/>
            <a:r>
              <a:rPr lang="en-US" sz="1500" b="1" dirty="0">
                <a:latin typeface="Times New Roman" panose="02020603050405020304" pitchFamily="18" charset="0"/>
                <a:cs typeface="Times New Roman" panose="02020603050405020304" pitchFamily="18" charset="0"/>
              </a:rPr>
              <a:t>FigureLevel-1 diagram</a:t>
            </a:r>
          </a:p>
        </p:txBody>
      </p:sp>
      <p:pic>
        <p:nvPicPr>
          <p:cNvPr id="5" name="Picture 4"/>
          <p:cNvPicPr/>
          <p:nvPr/>
        </p:nvPicPr>
        <p:blipFill>
          <a:blip r:embed="rId2"/>
          <a:stretch>
            <a:fillRect/>
          </a:stretch>
        </p:blipFill>
        <p:spPr>
          <a:xfrm>
            <a:off x="1863305" y="810882"/>
            <a:ext cx="5003321" cy="3381556"/>
          </a:xfrm>
          <a:prstGeom prst="rect">
            <a:avLst/>
          </a:prstGeom>
        </p:spPr>
      </p:pic>
    </p:spTree>
    <p:extLst>
      <p:ext uri="{BB962C8B-B14F-4D97-AF65-F5344CB8AC3E}">
        <p14:creationId xmlns:p14="http://schemas.microsoft.com/office/powerpoint/2010/main" xmlns="" val="39416443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81307" y="4147107"/>
            <a:ext cx="2752510" cy="323165"/>
          </a:xfrm>
          <a:prstGeom prst="rect">
            <a:avLst/>
          </a:prstGeom>
          <a:noFill/>
        </p:spPr>
        <p:txBody>
          <a:bodyPr wrap="square" rtlCol="0">
            <a:spAutoFit/>
          </a:bodyPr>
          <a:lstStyle/>
          <a:p>
            <a:pPr algn="ctr"/>
            <a:r>
              <a:rPr lang="en-US" sz="1500" b="1" dirty="0">
                <a:latin typeface="Times New Roman" panose="02020603050405020304" pitchFamily="18" charset="0"/>
                <a:cs typeface="Times New Roman" panose="02020603050405020304" pitchFamily="18" charset="0"/>
              </a:rPr>
              <a:t>Figure:Level-2 diagram</a:t>
            </a:r>
          </a:p>
        </p:txBody>
      </p:sp>
      <p:pic>
        <p:nvPicPr>
          <p:cNvPr id="5" name="Picture 4"/>
          <p:cNvPicPr/>
          <p:nvPr/>
        </p:nvPicPr>
        <p:blipFill>
          <a:blip r:embed="rId2"/>
          <a:stretch>
            <a:fillRect/>
          </a:stretch>
        </p:blipFill>
        <p:spPr>
          <a:xfrm>
            <a:off x="2047444" y="516749"/>
            <a:ext cx="4420235" cy="3630358"/>
          </a:xfrm>
          <a:prstGeom prst="rect">
            <a:avLst/>
          </a:prstGeom>
        </p:spPr>
      </p:pic>
    </p:spTree>
    <p:extLst>
      <p:ext uri="{BB962C8B-B14F-4D97-AF65-F5344CB8AC3E}">
        <p14:creationId xmlns:p14="http://schemas.microsoft.com/office/powerpoint/2010/main" xmlns="" val="6514845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33"/>
          <p:cNvSpPr txBox="1">
            <a:spLocks noGrp="1"/>
          </p:cNvSpPr>
          <p:nvPr>
            <p:ph type="title"/>
          </p:nvPr>
        </p:nvSpPr>
        <p:spPr>
          <a:xfrm>
            <a:off x="635213" y="134967"/>
            <a:ext cx="7441663" cy="735496"/>
          </a:xfrm>
          <a:prstGeom prst="rect">
            <a:avLst/>
          </a:prstGeom>
        </p:spPr>
        <p:txBody>
          <a:bodyPr spcFirstLastPara="1" wrap="square" lIns="91425" tIns="91425" rIns="91425" bIns="91425" anchor="t" anchorCtr="0">
            <a:noAutofit/>
          </a:bodyPr>
          <a:lstStyle/>
          <a:p>
            <a:pPr algn="ctr">
              <a:lnSpc>
                <a:spcPct val="150000"/>
              </a:lnSpc>
            </a:pPr>
            <a:r>
              <a:rPr lang="en-US" sz="1800" b="1" dirty="0">
                <a:solidFill>
                  <a:schemeClr val="tx1"/>
                </a:solidFill>
                <a:latin typeface="Times New Roman" panose="02020603050405020304" pitchFamily="18" charset="0"/>
                <a:cs typeface="Times New Roman" panose="02020603050405020304" pitchFamily="18" charset="0"/>
              </a:rPr>
              <a:t>Research Gap analysis</a:t>
            </a:r>
          </a:p>
        </p:txBody>
      </p:sp>
      <p:sp>
        <p:nvSpPr>
          <p:cNvPr id="6" name="Google Shape;894;p34"/>
          <p:cNvSpPr txBox="1"/>
          <p:nvPr/>
        </p:nvSpPr>
        <p:spPr>
          <a:xfrm>
            <a:off x="7951430" y="364019"/>
            <a:ext cx="644608" cy="94045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endParaRPr lang="en-US" sz="3200" b="1" dirty="0">
              <a:solidFill>
                <a:schemeClr val="accent4"/>
              </a:solidFill>
            </a:endParaRPr>
          </a:p>
        </p:txBody>
      </p:sp>
      <p:sp>
        <p:nvSpPr>
          <p:cNvPr id="2" name="Rectangle 1"/>
          <p:cNvSpPr>
            <a:spLocks noChangeArrowheads="1"/>
          </p:cNvSpPr>
          <p:nvPr/>
        </p:nvSpPr>
        <p:spPr bwMode="auto">
          <a:xfrm>
            <a:off x="447044" y="364019"/>
            <a:ext cx="8148994" cy="45243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46050" indent="0" algn="just">
              <a:lnSpc>
                <a:spcPct val="200000"/>
              </a:lnSpc>
              <a:buNone/>
            </a:pPr>
            <a:r>
              <a:rPr lang="en-US" sz="1200" dirty="0">
                <a:latin typeface="Times New Roman" panose="02020603050405020304" pitchFamily="18" charset="0"/>
                <a:cs typeface="Times New Roman" panose="02020603050405020304" pitchFamily="18" charset="0"/>
              </a:rPr>
              <a:t>Despite the significant advancements in cybersecurity, traditional ransomware detection methods, primarily signature-based approaches, face limitations in identifying new and evolving ransomware strains. These methods are increasingly ineffective against sophisticated attacks that use polymorphic and metamorphic techniques, rendering the detection system obsolete for novel threats. Furthermore, current systems often fail to detect ransomware activity in its early stages, missing critical warning signs that could prevent the spread of attacks. This gap is compounded by the lack of integration between behavioral analysis and network traffic monitoring, which could provide a more comprehensive view of ransomware activity. Most existing solutions focus on individual aspects such as file encryption or system behaviors, without considering the broader context of network traffic anomalies that are often key indicators of ransomware presence. Moreover, there is a lack of adaptive models capable of evolving with new data, which limits the ability to detect emerging ransomware tactics and reduces the accuracy of existing systems. Thus, there is a clear need for an integrated, adaptive monitoring framework that combines real-time system behavior analysis and network traffic analysis, offering a dynamic response to ransomware threats and enhancing early-stage detection capabilities.</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181549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8" name="Google Shape;398;p28"/>
          <p:cNvSpPr txBox="1">
            <a:spLocks noGrp="1"/>
          </p:cNvSpPr>
          <p:nvPr>
            <p:ph type="title"/>
          </p:nvPr>
        </p:nvSpPr>
        <p:spPr>
          <a:xfrm>
            <a:off x="399124" y="-3911"/>
            <a:ext cx="7586870" cy="53995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1800" b="1" dirty="0">
                <a:solidFill>
                  <a:schemeClr val="tx1"/>
                </a:solidFill>
                <a:latin typeface="Times New Roman" panose="02020603050405020304" pitchFamily="18" charset="0"/>
                <a:cs typeface="Times New Roman" panose="02020603050405020304" pitchFamily="18" charset="0"/>
              </a:rPr>
              <a:t>Project Description</a:t>
            </a:r>
            <a:endParaRPr sz="1800" b="1" dirty="0">
              <a:solidFill>
                <a:schemeClr val="tx1"/>
              </a:solidFill>
              <a:latin typeface="Times New Roman" panose="02020603050405020304" pitchFamily="18" charset="0"/>
              <a:cs typeface="Times New Roman" panose="02020603050405020304" pitchFamily="18" charset="0"/>
            </a:endParaRPr>
          </a:p>
        </p:txBody>
      </p:sp>
      <p:sp>
        <p:nvSpPr>
          <p:cNvPr id="2" name="Rectangle 1"/>
          <p:cNvSpPr/>
          <p:nvPr/>
        </p:nvSpPr>
        <p:spPr>
          <a:xfrm>
            <a:off x="399124" y="536047"/>
            <a:ext cx="8490876" cy="4214102"/>
          </a:xfrm>
          <a:prstGeom prst="rect">
            <a:avLst/>
          </a:prstGeom>
        </p:spPr>
        <p:txBody>
          <a:bodyPr wrap="square">
            <a:spAutoFit/>
          </a:bodyPr>
          <a:lstStyle/>
          <a:p>
            <a:pPr algn="just">
              <a:lnSpc>
                <a:spcPct val="150000"/>
              </a:lnSpc>
            </a:pPr>
            <a:r>
              <a:rPr lang="en-IN" sz="1200" dirty="0">
                <a:latin typeface="Times New Roman" panose="02020603050405020304" pitchFamily="18" charset="0"/>
                <a:cs typeface="Times New Roman" panose="02020603050405020304" pitchFamily="18" charset="0"/>
              </a:rPr>
              <a:t>The rise of ransomware attacks has underscored the urgent need for advanced detection mechanisms to identify threats in their early stages. Traditional signature-based detection methods often fail to recognize new or evolving ransomware strains, making adaptive and proactive monitoring critical. This paper proposes a robust framework for early-stage ransomware detection through adaptive monitoring, leveraging both </a:t>
            </a:r>
            <a:r>
              <a:rPr lang="en-IN" sz="1200" dirty="0" err="1">
                <a:latin typeface="Times New Roman" panose="02020603050405020304" pitchFamily="18" charset="0"/>
                <a:cs typeface="Times New Roman" panose="02020603050405020304" pitchFamily="18" charset="0"/>
              </a:rPr>
              <a:t>behavioral</a:t>
            </a:r>
            <a:r>
              <a:rPr lang="en-IN" sz="1200" dirty="0">
                <a:latin typeface="Times New Roman" panose="02020603050405020304" pitchFamily="18" charset="0"/>
                <a:cs typeface="Times New Roman" panose="02020603050405020304" pitchFamily="18" charset="0"/>
              </a:rPr>
              <a:t> analysis and network traffic examination. The approach combines machine learning algorithms with real-time monitoring of system </a:t>
            </a:r>
            <a:r>
              <a:rPr lang="en-IN" sz="1200" dirty="0" err="1">
                <a:latin typeface="Times New Roman" panose="02020603050405020304" pitchFamily="18" charset="0"/>
                <a:cs typeface="Times New Roman" panose="02020603050405020304" pitchFamily="18" charset="0"/>
              </a:rPr>
              <a:t>behaviors</a:t>
            </a:r>
            <a:r>
              <a:rPr lang="en-IN" sz="1200" dirty="0">
                <a:latin typeface="Times New Roman" panose="02020603050405020304" pitchFamily="18" charset="0"/>
                <a:cs typeface="Times New Roman" panose="02020603050405020304" pitchFamily="18" charset="0"/>
              </a:rPr>
              <a:t> and network patterns to detect anomalies indicative of ransomware activity. By </a:t>
            </a:r>
            <a:r>
              <a:rPr lang="en-IN" sz="1200" dirty="0" err="1">
                <a:latin typeface="Times New Roman" panose="02020603050405020304" pitchFamily="18" charset="0"/>
                <a:cs typeface="Times New Roman" panose="02020603050405020304" pitchFamily="18" charset="0"/>
              </a:rPr>
              <a:t>analyzing</a:t>
            </a:r>
            <a:r>
              <a:rPr lang="en-IN" sz="1200" dirty="0">
                <a:latin typeface="Times New Roman" panose="02020603050405020304" pitchFamily="18" charset="0"/>
                <a:cs typeface="Times New Roman" panose="02020603050405020304" pitchFamily="18" charset="0"/>
              </a:rPr>
              <a:t> file access patterns, encryption processes, and unauthorized data movements alongside unusual network traffic such as large data transfers or encrypted communication, the proposed system identifies early indicators of potential ransomware activity. Adaptive models are trained to evolve with new data, enhancing the system’s resilience against novel ransomware tactics and minimizing false </a:t>
            </a:r>
            <a:r>
              <a:rPr lang="en-IN" sz="1200" dirty="0" err="1">
                <a:latin typeface="Times New Roman" panose="02020603050405020304" pitchFamily="18" charset="0"/>
                <a:cs typeface="Times New Roman" panose="02020603050405020304" pitchFamily="18" charset="0"/>
              </a:rPr>
              <a:t>positives.The</a:t>
            </a:r>
            <a:r>
              <a:rPr lang="en-IN" sz="1200" dirty="0">
                <a:latin typeface="Times New Roman" panose="02020603050405020304" pitchFamily="18" charset="0"/>
                <a:cs typeface="Times New Roman" panose="02020603050405020304" pitchFamily="18" charset="0"/>
              </a:rPr>
              <a:t> proposed framework integrates a multi-layered approach, ensuring comprehensive monitoring and early alerts, which are crucial for mitigating damage and preventing the spread of ransomware across networks. Experimental results demonstrate that this adaptive monitoring approach can detect ransomware at early stages, reducing response time and enabling </a:t>
            </a:r>
            <a:r>
              <a:rPr lang="en-IN" sz="1200" dirty="0" err="1">
                <a:latin typeface="Times New Roman" panose="02020603050405020304" pitchFamily="18" charset="0"/>
                <a:cs typeface="Times New Roman" panose="02020603050405020304" pitchFamily="18" charset="0"/>
              </a:rPr>
              <a:t>preemptive</a:t>
            </a:r>
            <a:r>
              <a:rPr lang="en-IN" sz="1200" dirty="0">
                <a:latin typeface="Times New Roman" panose="02020603050405020304" pitchFamily="18" charset="0"/>
                <a:cs typeface="Times New Roman" panose="02020603050405020304" pitchFamily="18" charset="0"/>
              </a:rPr>
              <a:t> actions, such as isolating affected systems, to safeguard organizational assets</a:t>
            </a:r>
          </a:p>
          <a:p>
            <a:pPr algn="just">
              <a:lnSpc>
                <a:spcPct val="150000"/>
              </a:lnSpc>
            </a:pPr>
            <a:r>
              <a:rPr lang="en-US" sz="1200" b="1" dirty="0">
                <a:latin typeface="Times New Roman" panose="02020603050405020304" pitchFamily="18" charset="0"/>
                <a:cs typeface="Times New Roman" panose="02020603050405020304" pitchFamily="18" charset="0"/>
              </a:rPr>
              <a:t>Keywords:</a:t>
            </a:r>
            <a:r>
              <a:rPr lang="en-US" sz="1200" dirty="0">
                <a:latin typeface="Times New Roman" panose="02020603050405020304" pitchFamily="18" charset="0"/>
                <a:cs typeface="Times New Roman" panose="02020603050405020304" pitchFamily="18" charset="0"/>
              </a:rPr>
              <a:t> </a:t>
            </a:r>
            <a:r>
              <a:rPr lang="en-IN" sz="1200" dirty="0">
                <a:latin typeface="Times New Roman" panose="02020603050405020304" pitchFamily="18" charset="0"/>
                <a:cs typeface="Times New Roman" panose="02020603050405020304" pitchFamily="18" charset="0"/>
              </a:rPr>
              <a:t> Ransomware </a:t>
            </a:r>
            <a:r>
              <a:rPr lang="en-IN" sz="1200" dirty="0" err="1">
                <a:latin typeface="Times New Roman" panose="02020603050405020304" pitchFamily="18" charset="0"/>
                <a:cs typeface="Times New Roman" panose="02020603050405020304" pitchFamily="18" charset="0"/>
              </a:rPr>
              <a:t>Detection,Adaptive</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Monitoring,Behavioral</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Analysis,Network</a:t>
            </a:r>
            <a:r>
              <a:rPr lang="en-IN" sz="1200" dirty="0">
                <a:latin typeface="Times New Roman" panose="02020603050405020304" pitchFamily="18" charset="0"/>
                <a:cs typeface="Times New Roman" panose="02020603050405020304" pitchFamily="18" charset="0"/>
              </a:rPr>
              <a:t> Traffic </a:t>
            </a:r>
            <a:r>
              <a:rPr lang="en-IN" sz="1200" dirty="0" err="1">
                <a:latin typeface="Times New Roman" panose="02020603050405020304" pitchFamily="18" charset="0"/>
                <a:cs typeface="Times New Roman" panose="02020603050405020304" pitchFamily="18" charset="0"/>
              </a:rPr>
              <a:t>Analysis,Early</a:t>
            </a:r>
            <a:r>
              <a:rPr lang="en-IN" sz="1200" dirty="0">
                <a:latin typeface="Times New Roman" panose="02020603050405020304" pitchFamily="18" charset="0"/>
                <a:cs typeface="Times New Roman" panose="02020603050405020304" pitchFamily="18" charset="0"/>
              </a:rPr>
              <a:t>-Stage </a:t>
            </a:r>
            <a:r>
              <a:rPr lang="en-IN" sz="1200" dirty="0" err="1">
                <a:latin typeface="Times New Roman" panose="02020603050405020304" pitchFamily="18" charset="0"/>
                <a:cs typeface="Times New Roman" panose="02020603050405020304" pitchFamily="18" charset="0"/>
              </a:rPr>
              <a:t>Detection,Machine</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Learning,Cybersecurity,Anomaly</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Detection,Real</a:t>
            </a:r>
            <a:r>
              <a:rPr lang="en-IN" sz="1200" dirty="0">
                <a:latin typeface="Times New Roman" panose="02020603050405020304" pitchFamily="18" charset="0"/>
                <a:cs typeface="Times New Roman" panose="02020603050405020304" pitchFamily="18" charset="0"/>
              </a:rPr>
              <a:t>-Time </a:t>
            </a:r>
            <a:r>
              <a:rPr lang="en-IN" sz="1200" dirty="0" err="1">
                <a:latin typeface="Times New Roman" panose="02020603050405020304" pitchFamily="18" charset="0"/>
                <a:cs typeface="Times New Roman" panose="02020603050405020304" pitchFamily="18" charset="0"/>
              </a:rPr>
              <a:t>Monitoring,Malware</a:t>
            </a:r>
            <a:r>
              <a:rPr lang="en-IN" sz="1200" dirty="0">
                <a:latin typeface="Times New Roman" panose="02020603050405020304" pitchFamily="18" charset="0"/>
                <a:cs typeface="Times New Roman" panose="02020603050405020304" pitchFamily="18" charset="0"/>
              </a:rPr>
              <a:t> Prevention</a:t>
            </a:r>
          </a:p>
          <a:p>
            <a:pPr algn="just">
              <a:lnSpc>
                <a:spcPct val="150000"/>
              </a:lnSpc>
            </a:pP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34627710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2160" y="517584"/>
            <a:ext cx="8511840" cy="3970318"/>
          </a:xfrm>
          <a:prstGeom prst="rect">
            <a:avLst/>
          </a:prstGeom>
        </p:spPr>
        <p:txBody>
          <a:bodyPr wrap="square">
            <a:spAutoFit/>
          </a:bodyPr>
          <a:lstStyle/>
          <a:p>
            <a:pPr>
              <a:lnSpc>
                <a:spcPct val="150000"/>
              </a:lnSpc>
            </a:pPr>
            <a:r>
              <a:rPr lang="en-US" sz="1200" b="1" dirty="0">
                <a:latin typeface="Times New Roman" panose="02020603050405020304" pitchFamily="18" charset="0"/>
                <a:cs typeface="Times New Roman" panose="02020603050405020304" pitchFamily="18" charset="0"/>
              </a:rPr>
              <a:t>MODULES</a:t>
            </a:r>
            <a:endParaRPr lang="en-IN" sz="1200" dirty="0">
              <a:latin typeface="Times New Roman" panose="02020603050405020304" pitchFamily="18" charset="0"/>
              <a:cs typeface="Times New Roman" panose="02020603050405020304" pitchFamily="18" charset="0"/>
            </a:endParaRPr>
          </a:p>
          <a:p>
            <a:pPr>
              <a:lnSpc>
                <a:spcPct val="150000"/>
              </a:lnSpc>
            </a:pPr>
            <a:r>
              <a:rPr lang="en-US" sz="1200" b="1" dirty="0">
                <a:latin typeface="Times New Roman" panose="02020603050405020304" pitchFamily="18" charset="0"/>
                <a:cs typeface="Times New Roman" panose="02020603050405020304" pitchFamily="18" charset="0"/>
              </a:rPr>
              <a:t>System</a:t>
            </a:r>
            <a:endParaRPr lang="en-IN" sz="1200" dirty="0">
              <a:latin typeface="Times New Roman" panose="02020603050405020304" pitchFamily="18" charset="0"/>
              <a:cs typeface="Times New Roman" panose="02020603050405020304" pitchFamily="18" charset="0"/>
            </a:endParaRPr>
          </a:p>
          <a:p>
            <a:pPr>
              <a:lnSpc>
                <a:spcPct val="150000"/>
              </a:lnSpc>
            </a:pPr>
            <a:r>
              <a:rPr lang="en-US" sz="1200" b="1" dirty="0">
                <a:latin typeface="Times New Roman" panose="02020603050405020304" pitchFamily="18" charset="0"/>
                <a:cs typeface="Times New Roman" panose="02020603050405020304" pitchFamily="18" charset="0"/>
              </a:rPr>
              <a:t>User</a:t>
            </a:r>
            <a:endParaRPr lang="en-IN" sz="1200" dirty="0">
              <a:latin typeface="Times New Roman" panose="02020603050405020304" pitchFamily="18" charset="0"/>
              <a:cs typeface="Times New Roman" panose="02020603050405020304" pitchFamily="18" charset="0"/>
            </a:endParaRPr>
          </a:p>
          <a:p>
            <a:pPr>
              <a:lnSpc>
                <a:spcPct val="150000"/>
              </a:lnSpc>
            </a:pPr>
            <a:r>
              <a:rPr lang="en-US" sz="1200" b="1" dirty="0">
                <a:latin typeface="Times New Roman" panose="02020603050405020304" pitchFamily="18" charset="0"/>
                <a:cs typeface="Times New Roman" panose="02020603050405020304" pitchFamily="18" charset="0"/>
              </a:rPr>
              <a:t>1. System:</a:t>
            </a:r>
            <a:endParaRPr lang="en-IN" sz="1200" dirty="0">
              <a:latin typeface="Times New Roman" panose="02020603050405020304" pitchFamily="18" charset="0"/>
              <a:cs typeface="Times New Roman" panose="02020603050405020304" pitchFamily="18" charset="0"/>
            </a:endParaRPr>
          </a:p>
          <a:p>
            <a:pPr>
              <a:lnSpc>
                <a:spcPct val="150000"/>
              </a:lnSpc>
            </a:pPr>
            <a:r>
              <a:rPr lang="en-US" sz="1200" b="1" dirty="0">
                <a:latin typeface="Times New Roman" panose="02020603050405020304" pitchFamily="18" charset="0"/>
                <a:cs typeface="Times New Roman" panose="02020603050405020304" pitchFamily="18" charset="0"/>
              </a:rPr>
              <a:t>1.1 Store Dataset:</a:t>
            </a:r>
            <a:endParaRPr lang="en-IN" sz="1200" dirty="0">
              <a:latin typeface="Times New Roman" panose="02020603050405020304" pitchFamily="18" charset="0"/>
              <a:cs typeface="Times New Roman" panose="02020603050405020304" pitchFamily="18" charset="0"/>
            </a:endParaRPr>
          </a:p>
          <a:p>
            <a:pPr>
              <a:lnSpc>
                <a:spcPct val="150000"/>
              </a:lnSpc>
            </a:pPr>
            <a:r>
              <a:rPr lang="en-US" sz="1200" dirty="0">
                <a:latin typeface="Times New Roman" panose="02020603050405020304" pitchFamily="18" charset="0"/>
                <a:cs typeface="Times New Roman" panose="02020603050405020304" pitchFamily="18" charset="0"/>
              </a:rPr>
              <a:t>The System stores the dataset given by the user.</a:t>
            </a:r>
            <a:endParaRPr lang="en-IN" sz="1200" dirty="0">
              <a:latin typeface="Times New Roman" panose="02020603050405020304" pitchFamily="18" charset="0"/>
              <a:cs typeface="Times New Roman" panose="02020603050405020304" pitchFamily="18" charset="0"/>
            </a:endParaRPr>
          </a:p>
          <a:p>
            <a:pPr>
              <a:lnSpc>
                <a:spcPct val="150000"/>
              </a:lnSpc>
            </a:pPr>
            <a:r>
              <a:rPr lang="en-US" sz="1200" b="1" dirty="0">
                <a:latin typeface="Times New Roman" panose="02020603050405020304" pitchFamily="18" charset="0"/>
                <a:cs typeface="Times New Roman" panose="02020603050405020304" pitchFamily="18" charset="0"/>
              </a:rPr>
              <a:t>1.2 Model Training:</a:t>
            </a:r>
            <a:endParaRPr lang="en-IN" sz="1200" dirty="0">
              <a:latin typeface="Times New Roman" panose="02020603050405020304" pitchFamily="18" charset="0"/>
              <a:cs typeface="Times New Roman" panose="02020603050405020304" pitchFamily="18" charset="0"/>
            </a:endParaRPr>
          </a:p>
          <a:p>
            <a:pPr>
              <a:lnSpc>
                <a:spcPct val="150000"/>
              </a:lnSpc>
            </a:pPr>
            <a:r>
              <a:rPr lang="en-US" sz="1200" dirty="0">
                <a:latin typeface="Times New Roman" panose="02020603050405020304" pitchFamily="18" charset="0"/>
                <a:cs typeface="Times New Roman" panose="02020603050405020304" pitchFamily="18" charset="0"/>
              </a:rPr>
              <a:t>The system takes the data from the user and fed that data to the selected model.</a:t>
            </a:r>
            <a:endParaRPr lang="en-IN" sz="1200" dirty="0">
              <a:latin typeface="Times New Roman" panose="02020603050405020304" pitchFamily="18" charset="0"/>
              <a:cs typeface="Times New Roman" panose="02020603050405020304" pitchFamily="18" charset="0"/>
            </a:endParaRPr>
          </a:p>
          <a:p>
            <a:pPr>
              <a:lnSpc>
                <a:spcPct val="150000"/>
              </a:lnSpc>
            </a:pPr>
            <a:r>
              <a:rPr lang="en-US" sz="1200" b="1" dirty="0">
                <a:latin typeface="Times New Roman" panose="02020603050405020304" pitchFamily="18" charset="0"/>
                <a:cs typeface="Times New Roman" panose="02020603050405020304" pitchFamily="18" charset="0"/>
              </a:rPr>
              <a:t>1.3 Model Predictions:</a:t>
            </a:r>
            <a:endParaRPr lang="en-IN" sz="1200" dirty="0">
              <a:latin typeface="Times New Roman" panose="02020603050405020304" pitchFamily="18" charset="0"/>
              <a:cs typeface="Times New Roman" panose="02020603050405020304" pitchFamily="18" charset="0"/>
            </a:endParaRPr>
          </a:p>
          <a:p>
            <a:pPr>
              <a:lnSpc>
                <a:spcPct val="150000"/>
              </a:lnSpc>
            </a:pPr>
            <a:r>
              <a:rPr lang="en-US" sz="1200" dirty="0">
                <a:latin typeface="Times New Roman" panose="02020603050405020304" pitchFamily="18" charset="0"/>
                <a:cs typeface="Times New Roman" panose="02020603050405020304" pitchFamily="18" charset="0"/>
              </a:rPr>
              <a:t>The system takes the data given by the user and predict the output based on the given data.</a:t>
            </a:r>
            <a:endParaRPr lang="en-IN" sz="1200" dirty="0">
              <a:latin typeface="Times New Roman" panose="02020603050405020304" pitchFamily="18" charset="0"/>
              <a:cs typeface="Times New Roman" panose="02020603050405020304" pitchFamily="18" charset="0"/>
            </a:endParaRPr>
          </a:p>
          <a:p>
            <a:pPr>
              <a:lnSpc>
                <a:spcPct val="150000"/>
              </a:lnSpc>
            </a:pPr>
            <a:r>
              <a:rPr lang="en-US" sz="1200" b="1" dirty="0">
                <a:latin typeface="Times New Roman" panose="02020603050405020304" pitchFamily="18" charset="0"/>
                <a:cs typeface="Times New Roman" panose="02020603050405020304" pitchFamily="18" charset="0"/>
              </a:rPr>
              <a:t>2. User:</a:t>
            </a:r>
            <a:endParaRPr lang="en-IN" sz="1200" dirty="0">
              <a:latin typeface="Times New Roman" panose="02020603050405020304" pitchFamily="18" charset="0"/>
              <a:cs typeface="Times New Roman" panose="02020603050405020304" pitchFamily="18" charset="0"/>
            </a:endParaRPr>
          </a:p>
          <a:p>
            <a:pPr>
              <a:lnSpc>
                <a:spcPct val="150000"/>
              </a:lnSpc>
            </a:pPr>
            <a:r>
              <a:rPr lang="en-US" sz="1200" b="1" dirty="0">
                <a:latin typeface="Times New Roman" panose="02020603050405020304" pitchFamily="18" charset="0"/>
                <a:cs typeface="Times New Roman" panose="02020603050405020304" pitchFamily="18" charset="0"/>
              </a:rPr>
              <a:t>2.1.Registration:</a:t>
            </a:r>
            <a:br>
              <a:rPr lang="en-US" sz="1200" b="1"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User can register his values on the website and also validations are applied </a:t>
            </a:r>
            <a:endParaRPr lang="en-IN" sz="1200" dirty="0">
              <a:latin typeface="Times New Roman" panose="02020603050405020304" pitchFamily="18" charset="0"/>
              <a:cs typeface="Times New Roman" panose="02020603050405020304" pitchFamily="18" charset="0"/>
            </a:endParaRPr>
          </a:p>
          <a:p>
            <a:r>
              <a:rPr lang="en-IN" dirty="0"/>
              <a:t> </a:t>
            </a:r>
          </a:p>
        </p:txBody>
      </p:sp>
    </p:spTree>
    <p:extLst>
      <p:ext uri="{BB962C8B-B14F-4D97-AF65-F5344CB8AC3E}">
        <p14:creationId xmlns:p14="http://schemas.microsoft.com/office/powerpoint/2010/main" xmlns="" val="14565896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11140" y="501324"/>
            <a:ext cx="8532860" cy="4194931"/>
          </a:xfrm>
          <a:prstGeom prst="rect">
            <a:avLst/>
          </a:prstGeom>
        </p:spPr>
        <p:txBody>
          <a:bodyPr wrap="square">
            <a:spAutoFit/>
          </a:bodyPr>
          <a:lstStyle/>
          <a:p>
            <a:pPr algn="just">
              <a:lnSpc>
                <a:spcPct val="107000"/>
              </a:lnSpc>
              <a:spcBef>
                <a:spcPts val="1200"/>
              </a:spcBef>
              <a:spcAft>
                <a:spcPts val="800"/>
              </a:spcAft>
            </a:pPr>
            <a:r>
              <a:rPr lang="en-US" sz="1200" b="1" dirty="0">
                <a:latin typeface="Times New Roman" panose="02020603050405020304" pitchFamily="18" charset="0"/>
                <a:ea typeface="Calibri" panose="020F0502020204030204" pitchFamily="34" charset="0"/>
                <a:cs typeface="Times New Roman" panose="02020603050405020304" pitchFamily="18" charset="0"/>
              </a:rPr>
              <a:t>2.2 Login:</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pPr>
            <a:r>
              <a:rPr lang="en-US" sz="1200" b="1" dirty="0">
                <a:latin typeface="Times" panose="02020603050405020304" pitchFamily="18" charset="0"/>
                <a:ea typeface="Calibri" panose="020F0502020204030204" pitchFamily="34" charset="0"/>
                <a:cs typeface="Times" panose="02020603050405020304" pitchFamily="18" charset="0"/>
              </a:rPr>
              <a:t>Username/Email Field:</a:t>
            </a:r>
            <a:r>
              <a:rPr lang="en-US" sz="1200" dirty="0">
                <a:latin typeface="Times" panose="02020603050405020304" pitchFamily="18" charset="0"/>
                <a:ea typeface="Calibri" panose="020F0502020204030204" pitchFamily="34" charset="0"/>
                <a:cs typeface="Times" panose="02020603050405020304" pitchFamily="18" charset="0"/>
              </a:rPr>
              <a:t> </a:t>
            </a:r>
            <a:r>
              <a:rPr lang="en-US" sz="1200" dirty="0">
                <a:latin typeface="Times New Roman" panose="02020603050405020304" pitchFamily="18" charset="0"/>
                <a:ea typeface="Calibri" panose="020F0502020204030204" pitchFamily="34" charset="0"/>
                <a:cs typeface="Times New Roman" panose="02020603050405020304" pitchFamily="18" charset="0"/>
              </a:rPr>
              <a:t>Checks for valid email formats or existing usernames.</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200" b="1" dirty="0">
                <a:latin typeface="Times" panose="02020603050405020304" pitchFamily="18" charset="0"/>
                <a:ea typeface="Calibri" panose="020F0502020204030204" pitchFamily="34" charset="0"/>
                <a:cs typeface="Times" panose="02020603050405020304" pitchFamily="18" charset="0"/>
              </a:rPr>
              <a:t>Password Field:</a:t>
            </a:r>
            <a:r>
              <a:rPr lang="en-US" sz="1200" dirty="0">
                <a:latin typeface="Times" panose="02020603050405020304" pitchFamily="18" charset="0"/>
                <a:ea typeface="Calibri" panose="020F0502020204030204" pitchFamily="34" charset="0"/>
                <a:cs typeface="Times" panose="02020603050405020304" pitchFamily="18" charset="0"/>
              </a:rPr>
              <a:t> </a:t>
            </a:r>
            <a:r>
              <a:rPr lang="en-US" sz="1200" dirty="0">
                <a:latin typeface="Times New Roman" panose="02020603050405020304" pitchFamily="18" charset="0"/>
                <a:ea typeface="Calibri" panose="020F0502020204030204" pitchFamily="34" charset="0"/>
                <a:cs typeface="Times New Roman" panose="02020603050405020304" pitchFamily="18" charset="0"/>
              </a:rPr>
              <a:t>Ensures the password meets security requirements (e.g., minimum length, complexity).</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Bef>
                <a:spcPts val="1200"/>
              </a:spcBef>
              <a:spcAft>
                <a:spcPts val="800"/>
              </a:spcAft>
            </a:pPr>
            <a:r>
              <a:rPr lang="en-US" sz="1200" b="1" dirty="0">
                <a:latin typeface="Times" panose="02020603050405020304" pitchFamily="18" charset="0"/>
                <a:ea typeface="Calibri" panose="020F0502020204030204" pitchFamily="34" charset="0"/>
                <a:cs typeface="Times" panose="02020603050405020304" pitchFamily="18" charset="0"/>
              </a:rPr>
              <a:t>Validation Messages:</a:t>
            </a:r>
            <a:r>
              <a:rPr lang="en-US" sz="1200" dirty="0">
                <a:latin typeface="Times" panose="02020603050405020304" pitchFamily="18" charset="0"/>
                <a:ea typeface="Calibri" panose="020F0502020204030204" pitchFamily="34" charset="0"/>
                <a:cs typeface="Times" panose="02020603050405020304" pitchFamily="18" charset="0"/>
              </a:rPr>
              <a:t> </a:t>
            </a:r>
            <a:r>
              <a:rPr lang="en-US" sz="1200" dirty="0">
                <a:latin typeface="Times New Roman" panose="02020603050405020304" pitchFamily="18" charset="0"/>
                <a:ea typeface="Calibri" panose="020F0502020204030204" pitchFamily="34" charset="0"/>
                <a:cs typeface="Times New Roman" panose="02020603050405020304" pitchFamily="18" charset="0"/>
              </a:rPr>
              <a:t>Provides immediate feedback if the input is incorrect or if the account details do not match.</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1200"/>
              </a:spcBef>
              <a:spcAft>
                <a:spcPts val="800"/>
              </a:spcAft>
            </a:pPr>
            <a:r>
              <a:rPr lang="en-US" sz="1200" b="1" dirty="0">
                <a:latin typeface="Times New Roman" panose="02020603050405020304" pitchFamily="18" charset="0"/>
                <a:ea typeface="Calibri" panose="020F0502020204030204" pitchFamily="34" charset="0"/>
                <a:cs typeface="Times New Roman" panose="02020603050405020304" pitchFamily="18" charset="0"/>
              </a:rPr>
              <a:t>2.3.Viewing the dataset : </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1200"/>
              </a:spcBef>
              <a:spcAft>
                <a:spcPts val="80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User can able to view the dataset </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1200"/>
              </a:spcBef>
              <a:spcAft>
                <a:spcPts val="800"/>
              </a:spcAft>
            </a:pPr>
            <a:r>
              <a:rPr lang="en-US" sz="1200" b="1" dirty="0">
                <a:latin typeface="Times New Roman" panose="02020603050405020304" pitchFamily="18" charset="0"/>
                <a:ea typeface="Calibri" panose="020F0502020204030204" pitchFamily="34" charset="0"/>
                <a:cs typeface="Times New Roman" panose="02020603050405020304" pitchFamily="18" charset="0"/>
              </a:rPr>
              <a:t>2.4.Model selection:</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1200"/>
              </a:spcBef>
              <a:spcAft>
                <a:spcPts val="80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User can selects the accuracy of a model and view the accuracy of that particular model </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1200"/>
              </a:spcBef>
              <a:spcAft>
                <a:spcPts val="800"/>
              </a:spcAft>
            </a:pPr>
            <a:r>
              <a:rPr lang="en-US" sz="1200" b="1" dirty="0">
                <a:latin typeface="Times New Roman" panose="02020603050405020304" pitchFamily="18" charset="0"/>
                <a:ea typeface="Calibri" panose="020F0502020204030204" pitchFamily="34" charset="0"/>
                <a:cs typeface="Times New Roman" panose="02020603050405020304" pitchFamily="18" charset="0"/>
              </a:rPr>
              <a:t>2.5.Prediction:</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1200"/>
              </a:spcBef>
              <a:spcAft>
                <a:spcPts val="80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User can predict based on the if the person is suffering from stress or not stress</a:t>
            </a:r>
            <a:r>
              <a:rPr lang="en-US" sz="1200" b="1" dirty="0">
                <a:latin typeface="Times New Roman" panose="02020603050405020304" pitchFamily="18" charset="0"/>
                <a:ea typeface="Calibri" panose="020F0502020204030204" pitchFamily="34" charset="0"/>
                <a:cs typeface="Times New Roman" panose="02020603050405020304" pitchFamily="18" charset="0"/>
              </a:rPr>
              <a:t>. </a:t>
            </a:r>
            <a:endParaRPr lang="en-IN"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6823625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p36"/>
          <p:cNvSpPr txBox="1">
            <a:spLocks noGrp="1"/>
          </p:cNvSpPr>
          <p:nvPr>
            <p:ph type="title"/>
          </p:nvPr>
        </p:nvSpPr>
        <p:spPr>
          <a:prstGeom prst="rect">
            <a:avLst/>
          </a:prstGeom>
          <a:ln>
            <a:noFill/>
          </a:ln>
        </p:spPr>
        <p:txBody>
          <a:bodyPr spcFirstLastPara="1" wrap="square" lIns="91425" tIns="91425" rIns="91425" bIns="91425" anchor="t" anchorCtr="0">
            <a:noAutofit/>
          </a:bodyPr>
          <a:lstStyle/>
          <a:p>
            <a:pPr lvl="0"/>
            <a:r>
              <a:rPr lang="en-IN" sz="1800" b="1" dirty="0">
                <a:solidFill>
                  <a:schemeClr val="tx1"/>
                </a:solidFill>
                <a:latin typeface="Times New Roman" panose="02020603050405020304" pitchFamily="18" charset="0"/>
                <a:cs typeface="Times New Roman" panose="02020603050405020304" pitchFamily="18" charset="0"/>
              </a:rPr>
              <a:t>Implementation</a:t>
            </a:r>
          </a:p>
        </p:txBody>
      </p:sp>
      <p:sp>
        <p:nvSpPr>
          <p:cNvPr id="1168" name="Google Shape;1168;p36"/>
          <p:cNvSpPr txBox="1"/>
          <p:nvPr/>
        </p:nvSpPr>
        <p:spPr>
          <a:xfrm>
            <a:off x="1945500" y="1478375"/>
            <a:ext cx="2474100" cy="764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dirty="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rPr>
              <a:t>Data Description</a:t>
            </a:r>
            <a:endParaRPr dirty="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endParaRPr>
          </a:p>
        </p:txBody>
      </p:sp>
      <p:sp>
        <p:nvSpPr>
          <p:cNvPr id="1169" name="Google Shape;1169;p36"/>
          <p:cNvSpPr/>
          <p:nvPr/>
        </p:nvSpPr>
        <p:spPr>
          <a:xfrm>
            <a:off x="1028700" y="1478375"/>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000">
                <a:solidFill>
                  <a:schemeClr val="accent5"/>
                </a:solidFill>
                <a:latin typeface="Poppins Black" panose="00000800000000000000"/>
                <a:ea typeface="Poppins Black" panose="00000800000000000000"/>
                <a:cs typeface="Poppins Black" panose="00000800000000000000"/>
                <a:sym typeface="Poppins Black" panose="00000800000000000000"/>
              </a:rPr>
              <a:t>01</a:t>
            </a:r>
            <a:endParaRPr sz="2000">
              <a:solidFill>
                <a:schemeClr val="accent5"/>
              </a:solidFill>
              <a:latin typeface="Poppins Black" panose="00000800000000000000"/>
              <a:ea typeface="Poppins Black" panose="00000800000000000000"/>
              <a:cs typeface="Poppins Black" panose="00000800000000000000"/>
              <a:sym typeface="Poppins Black" panose="00000800000000000000"/>
            </a:endParaRPr>
          </a:p>
        </p:txBody>
      </p:sp>
      <p:sp>
        <p:nvSpPr>
          <p:cNvPr id="1170" name="Google Shape;1170;p36"/>
          <p:cNvSpPr txBox="1"/>
          <p:nvPr/>
        </p:nvSpPr>
        <p:spPr>
          <a:xfrm>
            <a:off x="1945500" y="2436875"/>
            <a:ext cx="2474100" cy="764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dirty="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rPr>
              <a:t>EDA Explanation</a:t>
            </a:r>
            <a:endParaRPr dirty="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endParaRPr>
          </a:p>
        </p:txBody>
      </p:sp>
      <p:sp>
        <p:nvSpPr>
          <p:cNvPr id="1171" name="Google Shape;1171;p36"/>
          <p:cNvSpPr/>
          <p:nvPr/>
        </p:nvSpPr>
        <p:spPr>
          <a:xfrm>
            <a:off x="1028700" y="2436875"/>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000">
                <a:solidFill>
                  <a:schemeClr val="accent5"/>
                </a:solidFill>
                <a:latin typeface="Poppins Black" panose="00000800000000000000"/>
                <a:ea typeface="Poppins Black" panose="00000800000000000000"/>
                <a:cs typeface="Poppins Black" panose="00000800000000000000"/>
                <a:sym typeface="Poppins Black" panose="00000800000000000000"/>
              </a:rPr>
              <a:t>02</a:t>
            </a:r>
            <a:endParaRPr sz="2000">
              <a:solidFill>
                <a:schemeClr val="accent5"/>
              </a:solidFill>
              <a:latin typeface="Poppins Black" panose="00000800000000000000"/>
              <a:ea typeface="Poppins Black" panose="00000800000000000000"/>
              <a:cs typeface="Poppins Black" panose="00000800000000000000"/>
              <a:sym typeface="Poppins Black" panose="00000800000000000000"/>
            </a:endParaRPr>
          </a:p>
        </p:txBody>
      </p:sp>
      <p:sp>
        <p:nvSpPr>
          <p:cNvPr id="1172" name="Google Shape;1172;p36"/>
          <p:cNvSpPr txBox="1"/>
          <p:nvPr/>
        </p:nvSpPr>
        <p:spPr>
          <a:xfrm>
            <a:off x="1945500" y="3395375"/>
            <a:ext cx="2474100" cy="764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dirty="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rPr>
              <a:t>Preprocessing steps</a:t>
            </a:r>
            <a:endParaRPr dirty="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endParaRPr>
          </a:p>
        </p:txBody>
      </p:sp>
      <p:sp>
        <p:nvSpPr>
          <p:cNvPr id="1173" name="Google Shape;1173;p36"/>
          <p:cNvSpPr/>
          <p:nvPr/>
        </p:nvSpPr>
        <p:spPr>
          <a:xfrm>
            <a:off x="1028700" y="3395375"/>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000">
                <a:solidFill>
                  <a:schemeClr val="accent5"/>
                </a:solidFill>
                <a:latin typeface="Poppins Black" panose="00000800000000000000"/>
                <a:ea typeface="Poppins Black" panose="00000800000000000000"/>
                <a:cs typeface="Poppins Black" panose="00000800000000000000"/>
                <a:sym typeface="Poppins Black" panose="00000800000000000000"/>
              </a:rPr>
              <a:t>03</a:t>
            </a:r>
            <a:endParaRPr sz="2000">
              <a:solidFill>
                <a:schemeClr val="accent5"/>
              </a:solidFill>
              <a:latin typeface="Poppins Black" panose="00000800000000000000"/>
              <a:ea typeface="Poppins Black" panose="00000800000000000000"/>
              <a:cs typeface="Poppins Black" panose="00000800000000000000"/>
              <a:sym typeface="Poppins Black" panose="00000800000000000000"/>
            </a:endParaRPr>
          </a:p>
        </p:txBody>
      </p:sp>
      <p:sp>
        <p:nvSpPr>
          <p:cNvPr id="1174" name="Google Shape;1174;p36"/>
          <p:cNvSpPr txBox="1"/>
          <p:nvPr/>
        </p:nvSpPr>
        <p:spPr>
          <a:xfrm>
            <a:off x="5641200" y="1478375"/>
            <a:ext cx="2474100" cy="764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dirty="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rPr>
              <a:t>Algorithm Definition</a:t>
            </a:r>
            <a:endParaRPr dirty="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endParaRPr>
          </a:p>
        </p:txBody>
      </p:sp>
      <p:sp>
        <p:nvSpPr>
          <p:cNvPr id="1175" name="Google Shape;1175;p36"/>
          <p:cNvSpPr/>
          <p:nvPr/>
        </p:nvSpPr>
        <p:spPr>
          <a:xfrm>
            <a:off x="4724400" y="1478375"/>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000">
                <a:solidFill>
                  <a:schemeClr val="accent5"/>
                </a:solidFill>
                <a:latin typeface="Poppins Black" panose="00000800000000000000"/>
                <a:ea typeface="Poppins Black" panose="00000800000000000000"/>
                <a:cs typeface="Poppins Black" panose="00000800000000000000"/>
                <a:sym typeface="Poppins Black" panose="00000800000000000000"/>
              </a:rPr>
              <a:t>04</a:t>
            </a:r>
            <a:endParaRPr sz="2000">
              <a:solidFill>
                <a:schemeClr val="accent5"/>
              </a:solidFill>
              <a:latin typeface="Poppins Black" panose="00000800000000000000"/>
              <a:ea typeface="Poppins Black" panose="00000800000000000000"/>
              <a:cs typeface="Poppins Black" panose="00000800000000000000"/>
              <a:sym typeface="Poppins Black" panose="00000800000000000000"/>
            </a:endParaRPr>
          </a:p>
        </p:txBody>
      </p:sp>
      <p:sp>
        <p:nvSpPr>
          <p:cNvPr id="1176" name="Google Shape;1176;p36"/>
          <p:cNvSpPr txBox="1"/>
          <p:nvPr/>
        </p:nvSpPr>
        <p:spPr>
          <a:xfrm>
            <a:off x="5641200" y="2436875"/>
            <a:ext cx="2474100" cy="764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dirty="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rPr>
              <a:t>Working Process </a:t>
            </a:r>
            <a:endParaRPr dirty="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endParaRPr>
          </a:p>
        </p:txBody>
      </p:sp>
      <p:sp>
        <p:nvSpPr>
          <p:cNvPr id="1177" name="Google Shape;1177;p36"/>
          <p:cNvSpPr/>
          <p:nvPr/>
        </p:nvSpPr>
        <p:spPr>
          <a:xfrm>
            <a:off x="4724400" y="2436875"/>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000">
                <a:solidFill>
                  <a:schemeClr val="accent5"/>
                </a:solidFill>
                <a:latin typeface="Poppins Black" panose="00000800000000000000"/>
                <a:ea typeface="Poppins Black" panose="00000800000000000000"/>
                <a:cs typeface="Poppins Black" panose="00000800000000000000"/>
                <a:sym typeface="Poppins Black" panose="00000800000000000000"/>
              </a:rPr>
              <a:t>05</a:t>
            </a:r>
            <a:endParaRPr sz="2000">
              <a:solidFill>
                <a:schemeClr val="accent5"/>
              </a:solidFill>
              <a:latin typeface="Poppins Black" panose="00000800000000000000"/>
              <a:ea typeface="Poppins Black" panose="00000800000000000000"/>
              <a:cs typeface="Poppins Black" panose="00000800000000000000"/>
              <a:sym typeface="Poppins Black" panose="00000800000000000000"/>
            </a:endParaRPr>
          </a:p>
        </p:txBody>
      </p:sp>
      <p:sp>
        <p:nvSpPr>
          <p:cNvPr id="1178" name="Google Shape;1178;p36"/>
          <p:cNvSpPr txBox="1"/>
          <p:nvPr/>
        </p:nvSpPr>
        <p:spPr>
          <a:xfrm>
            <a:off x="5641200" y="3395375"/>
            <a:ext cx="2474100" cy="764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dirty="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rPr>
              <a:t>Results from Algorithm</a:t>
            </a:r>
            <a:endParaRPr dirty="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endParaRPr>
          </a:p>
        </p:txBody>
      </p:sp>
      <p:sp>
        <p:nvSpPr>
          <p:cNvPr id="1179" name="Google Shape;1179;p36"/>
          <p:cNvSpPr/>
          <p:nvPr/>
        </p:nvSpPr>
        <p:spPr>
          <a:xfrm>
            <a:off x="4724400" y="3395375"/>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000">
                <a:solidFill>
                  <a:schemeClr val="accent5"/>
                </a:solidFill>
                <a:latin typeface="Poppins Black" panose="00000800000000000000"/>
                <a:ea typeface="Poppins Black" panose="00000800000000000000"/>
                <a:cs typeface="Poppins Black" panose="00000800000000000000"/>
                <a:sym typeface="Poppins Black" panose="00000800000000000000"/>
              </a:rPr>
              <a:t>06</a:t>
            </a:r>
            <a:endParaRPr sz="2000">
              <a:solidFill>
                <a:schemeClr val="accent5"/>
              </a:solidFill>
              <a:latin typeface="Poppins Black" panose="00000800000000000000"/>
              <a:ea typeface="Poppins Black" panose="00000800000000000000"/>
              <a:cs typeface="Poppins Black" panose="00000800000000000000"/>
              <a:sym typeface="Poppins Black" panose="00000800000000000000"/>
            </a:endParaRPr>
          </a:p>
        </p:txBody>
      </p:sp>
      <p:cxnSp>
        <p:nvCxnSpPr>
          <p:cNvPr id="1180" name="Google Shape;1180;p36"/>
          <p:cNvCxnSpPr>
            <a:stCxn id="1169" idx="4"/>
            <a:endCxn id="1171" idx="0"/>
          </p:cNvCxnSpPr>
          <p:nvPr/>
        </p:nvCxnSpPr>
        <p:spPr>
          <a:xfrm>
            <a:off x="1410900" y="2242775"/>
            <a:ext cx="0" cy="194100"/>
          </a:xfrm>
          <a:prstGeom prst="straightConnector1">
            <a:avLst/>
          </a:prstGeom>
          <a:noFill/>
          <a:ln w="19050" cap="flat" cmpd="sng">
            <a:solidFill>
              <a:schemeClr val="accent5"/>
            </a:solidFill>
            <a:prstDash val="dot"/>
            <a:round/>
            <a:headEnd type="none" w="med" len="med"/>
            <a:tailEnd type="none" w="med" len="med"/>
          </a:ln>
        </p:spPr>
      </p:cxnSp>
      <p:cxnSp>
        <p:nvCxnSpPr>
          <p:cNvPr id="1181" name="Google Shape;1181;p36"/>
          <p:cNvCxnSpPr>
            <a:stCxn id="1171" idx="4"/>
            <a:endCxn id="1173" idx="0"/>
          </p:cNvCxnSpPr>
          <p:nvPr/>
        </p:nvCxnSpPr>
        <p:spPr>
          <a:xfrm>
            <a:off x="1410900" y="3201275"/>
            <a:ext cx="0" cy="194100"/>
          </a:xfrm>
          <a:prstGeom prst="straightConnector1">
            <a:avLst/>
          </a:prstGeom>
          <a:noFill/>
          <a:ln w="19050" cap="flat" cmpd="sng">
            <a:solidFill>
              <a:schemeClr val="accent5"/>
            </a:solidFill>
            <a:prstDash val="dot"/>
            <a:round/>
            <a:headEnd type="none" w="med" len="med"/>
            <a:tailEnd type="none" w="med" len="med"/>
          </a:ln>
        </p:spPr>
      </p:cxnSp>
      <p:cxnSp>
        <p:nvCxnSpPr>
          <p:cNvPr id="1182" name="Google Shape;1182;p36"/>
          <p:cNvCxnSpPr>
            <a:stCxn id="1177" idx="0"/>
            <a:endCxn id="1175" idx="4"/>
          </p:cNvCxnSpPr>
          <p:nvPr/>
        </p:nvCxnSpPr>
        <p:spPr>
          <a:xfrm rot="10800000">
            <a:off x="5106600" y="2242775"/>
            <a:ext cx="0" cy="194100"/>
          </a:xfrm>
          <a:prstGeom prst="straightConnector1">
            <a:avLst/>
          </a:prstGeom>
          <a:noFill/>
          <a:ln w="19050" cap="flat" cmpd="sng">
            <a:solidFill>
              <a:schemeClr val="accent5"/>
            </a:solidFill>
            <a:prstDash val="dot"/>
            <a:round/>
            <a:headEnd type="none" w="med" len="med"/>
            <a:tailEnd type="none" w="med" len="med"/>
          </a:ln>
        </p:spPr>
      </p:cxnSp>
      <p:cxnSp>
        <p:nvCxnSpPr>
          <p:cNvPr id="1183" name="Google Shape;1183;p36"/>
          <p:cNvCxnSpPr>
            <a:stCxn id="1179" idx="0"/>
            <a:endCxn id="1177" idx="4"/>
          </p:cNvCxnSpPr>
          <p:nvPr/>
        </p:nvCxnSpPr>
        <p:spPr>
          <a:xfrm rot="10800000">
            <a:off x="5106600" y="3201275"/>
            <a:ext cx="0" cy="194100"/>
          </a:xfrm>
          <a:prstGeom prst="straightConnector1">
            <a:avLst/>
          </a:prstGeom>
          <a:noFill/>
          <a:ln w="19050" cap="flat" cmpd="sng">
            <a:solidFill>
              <a:schemeClr val="accent5"/>
            </a:solidFill>
            <a:prstDash val="dot"/>
            <a:round/>
            <a:headEnd type="none" w="med" len="med"/>
            <a:tailEnd type="none" w="med" len="med"/>
          </a:ln>
        </p:spPr>
      </p:cxnSp>
      <p:sp>
        <p:nvSpPr>
          <p:cNvPr id="2" name="TextBox 1"/>
          <p:cNvSpPr txBox="1"/>
          <p:nvPr/>
        </p:nvSpPr>
        <p:spPr>
          <a:xfrm>
            <a:off x="5420138" y="1170597"/>
            <a:ext cx="2206487"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Model Implementation</a:t>
            </a:r>
            <a:endParaRPr lang="en-IN" sz="1400" b="1" dirty="0">
              <a:latin typeface="Times New Roman" panose="02020603050405020304" pitchFamily="18" charset="0"/>
              <a:cs typeface="Times New Roman" panose="02020603050405020304" pitchFamily="18" charset="0"/>
            </a:endParaRPr>
          </a:p>
        </p:txBody>
      </p:sp>
      <p:sp>
        <p:nvSpPr>
          <p:cNvPr id="3" name="Rectangle 2"/>
          <p:cNvSpPr/>
          <p:nvPr/>
        </p:nvSpPr>
        <p:spPr>
          <a:xfrm>
            <a:off x="1981049" y="1105946"/>
            <a:ext cx="1388393" cy="417422"/>
          </a:xfrm>
          <a:prstGeom prst="rect">
            <a:avLst/>
          </a:prstGeom>
        </p:spPr>
        <p:txBody>
          <a:bodyPr wrap="none">
            <a:spAutoFit/>
          </a:bodyPr>
          <a:lstStyle/>
          <a:p>
            <a:pPr algn="just">
              <a:lnSpc>
                <a:spcPct val="150000"/>
              </a:lnSpc>
            </a:pPr>
            <a:r>
              <a:rPr lang="en-US" sz="1600" b="1" dirty="0">
                <a:latin typeface="Times New Roman" panose="02020603050405020304" pitchFamily="18" charset="0"/>
                <a:cs typeface="Times New Roman" panose="02020603050405020304" pitchFamily="18" charset="0"/>
              </a:rPr>
              <a:t>Data Analysis</a:t>
            </a:r>
          </a:p>
        </p:txBody>
      </p:sp>
      <p:sp>
        <p:nvSpPr>
          <p:cNvPr id="23" name="Google Shape;894;p34"/>
          <p:cNvSpPr txBox="1"/>
          <p:nvPr/>
        </p:nvSpPr>
        <p:spPr>
          <a:xfrm>
            <a:off x="7951430" y="364019"/>
            <a:ext cx="644608" cy="94045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endParaRPr lang="en-US" sz="3200" b="1" dirty="0">
              <a:solidFill>
                <a:schemeClr val="accent4"/>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1561" name="Google Shape;1561;p39"/>
          <p:cNvSpPr txBox="1">
            <a:spLocks noGrp="1"/>
          </p:cNvSpPr>
          <p:nvPr>
            <p:ph type="title"/>
          </p:nvPr>
        </p:nvSpPr>
        <p:spPr>
          <a:xfrm>
            <a:off x="509691" y="235077"/>
            <a:ext cx="7713900" cy="710700"/>
          </a:xfrm>
          <a:prstGeom prst="rect">
            <a:avLst/>
          </a:prstGeom>
          <a:ln>
            <a:noFill/>
          </a:ln>
        </p:spPr>
        <p:txBody>
          <a:bodyPr spcFirstLastPara="1" wrap="square" lIns="91425" tIns="91425" rIns="91425" bIns="91425" anchor="t" anchorCtr="0">
            <a:noAutofit/>
          </a:bodyPr>
          <a:lstStyle/>
          <a:p>
            <a:pPr lvl="0"/>
            <a:r>
              <a:rPr lang="en-IN" sz="1800" b="1" dirty="0">
                <a:solidFill>
                  <a:schemeClr val="tx1"/>
                </a:solidFill>
                <a:latin typeface="Times New Roman" panose="02020603050405020304" pitchFamily="18" charset="0"/>
                <a:ea typeface="Poppins" panose="00000500000000000000"/>
                <a:cs typeface="Times New Roman" panose="02020603050405020304" pitchFamily="18" charset="0"/>
                <a:sym typeface="Poppins" panose="00000500000000000000"/>
              </a:rPr>
              <a:t>Data Description</a:t>
            </a:r>
          </a:p>
        </p:txBody>
      </p:sp>
      <p:sp>
        <p:nvSpPr>
          <p:cNvPr id="5" name="Google Shape;894;p34"/>
          <p:cNvSpPr txBox="1"/>
          <p:nvPr/>
        </p:nvSpPr>
        <p:spPr>
          <a:xfrm>
            <a:off x="7561445" y="825504"/>
            <a:ext cx="1017829" cy="68798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endParaRPr lang="en-US" sz="2800" b="1" dirty="0">
              <a:solidFill>
                <a:schemeClr val="accent4"/>
              </a:solidFill>
            </a:endParaRPr>
          </a:p>
        </p:txBody>
      </p:sp>
      <p:sp>
        <p:nvSpPr>
          <p:cNvPr id="3" name="Rectangle 2"/>
          <p:cNvSpPr>
            <a:spLocks noChangeArrowheads="1"/>
          </p:cNvSpPr>
          <p:nvPr/>
        </p:nvSpPr>
        <p:spPr bwMode="auto">
          <a:xfrm>
            <a:off x="509691" y="3145336"/>
            <a:ext cx="8404698"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400" dirty="0">
                <a:latin typeface="Times New Roman" panose="02020603050405020304" pitchFamily="18" charset="0"/>
                <a:cs typeface="Times New Roman" panose="02020603050405020304" pitchFamily="18" charset="0"/>
              </a:rPr>
              <a:t/>
            </a:r>
            <a:br>
              <a:rPr lang="en-US" sz="1400" dirty="0">
                <a:latin typeface="Times New Roman" panose="02020603050405020304" pitchFamily="18" charset="0"/>
                <a:cs typeface="Times New Roman" panose="02020603050405020304" pitchFamily="18" charset="0"/>
              </a:rPr>
            </a:br>
            <a:endParaRPr lang="en-US" sz="1400" dirty="0">
              <a:latin typeface="Times New Roman" panose="02020603050405020304" pitchFamily="18" charset="0"/>
              <a:cs typeface="Times New Roman" panose="02020603050405020304" pitchFamily="18" charset="0"/>
            </a:endParaRPr>
          </a:p>
        </p:txBody>
      </p:sp>
      <p:sp>
        <p:nvSpPr>
          <p:cNvPr id="6" name="Rectangle 3"/>
          <p:cNvSpPr>
            <a:spLocks noChangeArrowheads="1"/>
          </p:cNvSpPr>
          <p:nvPr/>
        </p:nvSpPr>
        <p:spPr bwMode="auto">
          <a:xfrm rot="10800000" flipV="1">
            <a:off x="881569" y="490971"/>
            <a:ext cx="6268548" cy="14773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200000"/>
              </a:lnSpc>
            </a:pPr>
            <a:r>
              <a:rPr lang="en-US" sz="1200" dirty="0" err="1">
                <a:latin typeface="Times New Roman" panose="02020603050405020304" pitchFamily="18" charset="0"/>
                <a:cs typeface="Times New Roman" panose="02020603050405020304" pitchFamily="18" charset="0"/>
              </a:rPr>
              <a:t>dataset:https</a:t>
            </a:r>
            <a:r>
              <a:rPr lang="en-US" sz="1200" dirty="0">
                <a:latin typeface="Times New Roman" panose="02020603050405020304" pitchFamily="18" charset="0"/>
                <a:cs typeface="Times New Roman" panose="02020603050405020304" pitchFamily="18" charset="0"/>
              </a:rPr>
              <a:t>://www.kaggle.com/datasets/cloudymts/ransomeware-dataset</a:t>
            </a:r>
          </a:p>
          <a:p>
            <a:pPr>
              <a:lnSpc>
                <a:spcPct val="200000"/>
              </a:lnSpc>
            </a:pPr>
            <a:r>
              <a:rPr lang="en-US" sz="1200" dirty="0">
                <a:latin typeface="Times New Roman" panose="02020603050405020304" pitchFamily="18" charset="0"/>
                <a:cs typeface="Times New Roman" panose="02020603050405020304" pitchFamily="18" charset="0"/>
              </a:rPr>
              <a:t/>
            </a:r>
            <a:br>
              <a:rPr lang="en-US" sz="1200" dirty="0">
                <a:latin typeface="Times New Roman" panose="02020603050405020304" pitchFamily="18" charset="0"/>
                <a:cs typeface="Times New Roman" panose="02020603050405020304" pitchFamily="18" charset="0"/>
              </a:rPr>
            </a:br>
            <a:endParaRPr lang="en-US" altLang="en-US" sz="1200" dirty="0">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Times" panose="02020603050405020304" pitchFamily="18" charset="0"/>
              <a:cs typeface="Times" panose="02020603050405020304" pitchFamily="18" charset="0"/>
            </a:endParaRPr>
          </a:p>
        </p:txBody>
      </p:sp>
      <p:sp>
        <p:nvSpPr>
          <p:cNvPr id="2" name="Rectangle 1"/>
          <p:cNvSpPr>
            <a:spLocks noChangeArrowheads="1"/>
          </p:cNvSpPr>
          <p:nvPr/>
        </p:nvSpPr>
        <p:spPr bwMode="auto">
          <a:xfrm>
            <a:off x="881569" y="945777"/>
            <a:ext cx="6970143" cy="37856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id.orig_h</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This represents the originating host's IP address. It is the address of the source machine from where the network packet originates.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id.orig_p</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This represents the originating port number. It is the port used on the source machine for sending the data packet.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id.resp_h</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This is the responding host's IP address. It represents the destination IP address or the machine that receives the data packet.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id.resp_p</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This represents the responding port number. It is the port used on the destination machine (the responding side) to receive the data packet.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proto</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This refers to the protocol used for the communication. Examples include TCP (Transmission Control Protocol), UDP (User Datagram Protocol), or ICMP (Internet Control Message Protocol).</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service</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This refers to the network service used by the communication. It could include common services like HTTP (for web traffic), FTP (File Transfer Protocol), SMTP (Simple Mail Transfer Protocol), etc.</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duration</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This indicates the total duration of the connection or session, typically measured in seconds. It represents how long the network connection lasted.</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orig_bytes</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This is the number of bytes sent from the originating host. It represents the data volume sent by the source machine.</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resp_bytes</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This is the number of bytes received by the responding host. It represents the data volume sent back from the destination machine to the source.</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conn_state</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This indicates the current state of the connection. Common states include "S0" (no reply), "SF" (successful connection), "REJ" (rejected connection), etc. It helps in identifying the status of the connection.</a:t>
            </a:r>
          </a:p>
        </p:txBody>
      </p:sp>
    </p:spTree>
    <p:extLst>
      <p:ext uri="{BB962C8B-B14F-4D97-AF65-F5344CB8AC3E}">
        <p14:creationId xmlns:p14="http://schemas.microsoft.com/office/powerpoint/2010/main" xmlns="" val="28556508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34</a:t>
            </a:fld>
            <a:endParaRPr lang="en-US" dirty="0"/>
          </a:p>
        </p:txBody>
      </p:sp>
      <p:sp>
        <p:nvSpPr>
          <p:cNvPr id="3" name="Rectangle 1"/>
          <p:cNvSpPr>
            <a:spLocks noChangeArrowheads="1"/>
          </p:cNvSpPr>
          <p:nvPr/>
        </p:nvSpPr>
        <p:spPr bwMode="auto">
          <a:xfrm>
            <a:off x="619231" y="860812"/>
            <a:ext cx="8007184" cy="34163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missed_bytes</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This represents the number of bytes that were missed in the communication, typically used in cases where some packets might have been lost during the transfer.</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history</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This field might contain a record of the session or connection's history, such as whether the session was established previously or any anomalies encountered during the connection.</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orig_pkts</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number of packets sent from the originating host during the connection. It helps in analyzing traffic flow.</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orig_ip_bytes</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This represents the total number of IP-level bytes sent from the originating host, which includes the data and any additional headers or overhead.</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resp_pkts</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number of packets received by the responding host during the connection.</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resp_ip_bytes</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This represents the total number of IP-level bytes received by the responding host.</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label</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label column generally indicates the type of traffic or the nature of the communication. It could be "normal" for typical network traffic or a specific label indicating suspicious or malicious activity (e.g., "attack" or "anomaly"). It helps in classifying the traffic and detecting intrusions or other irregularities.</a:t>
            </a:r>
          </a:p>
        </p:txBody>
      </p:sp>
    </p:spTree>
    <p:extLst>
      <p:ext uri="{BB962C8B-B14F-4D97-AF65-F5344CB8AC3E}">
        <p14:creationId xmlns:p14="http://schemas.microsoft.com/office/powerpoint/2010/main" xmlns="" val="20086999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1561" name="Google Shape;1561;p39"/>
          <p:cNvSpPr txBox="1">
            <a:spLocks noGrp="1"/>
          </p:cNvSpPr>
          <p:nvPr>
            <p:ph type="title"/>
          </p:nvPr>
        </p:nvSpPr>
        <p:spPr>
          <a:xfrm>
            <a:off x="356459" y="268883"/>
            <a:ext cx="7713900" cy="710700"/>
          </a:xfrm>
          <a:prstGeom prst="rect">
            <a:avLst/>
          </a:prstGeom>
          <a:ln>
            <a:noFill/>
          </a:ln>
        </p:spPr>
        <p:txBody>
          <a:bodyPr spcFirstLastPara="1" wrap="square" lIns="91425" tIns="91425" rIns="91425" bIns="91425" anchor="t" anchorCtr="0">
            <a:noAutofit/>
          </a:bodyPr>
          <a:lstStyle/>
          <a:p>
            <a:pPr lvl="0"/>
            <a:r>
              <a:rPr lang="en-IN" sz="2400" b="1" dirty="0">
                <a:solidFill>
                  <a:schemeClr val="tx1"/>
                </a:solidFill>
                <a:latin typeface="Times New Roman" panose="02020603050405020304" pitchFamily="18" charset="0"/>
                <a:ea typeface="Poppins" panose="00000500000000000000"/>
                <a:cs typeface="Times New Roman" panose="02020603050405020304" pitchFamily="18" charset="0"/>
                <a:sym typeface="Poppins" panose="00000500000000000000"/>
              </a:rPr>
              <a:t>Exploratory Data Analysis </a:t>
            </a:r>
          </a:p>
        </p:txBody>
      </p:sp>
      <p:sp>
        <p:nvSpPr>
          <p:cNvPr id="5" name="Google Shape;894;p34"/>
          <p:cNvSpPr txBox="1"/>
          <p:nvPr/>
        </p:nvSpPr>
        <p:spPr>
          <a:xfrm>
            <a:off x="7561445" y="825504"/>
            <a:ext cx="1017829" cy="68798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endParaRPr lang="en-US" sz="2800" b="1" dirty="0">
              <a:solidFill>
                <a:schemeClr val="accent4"/>
              </a:solidFill>
            </a:endParaRPr>
          </a:p>
        </p:txBody>
      </p:sp>
      <p:sp>
        <p:nvSpPr>
          <p:cNvPr id="9" name="Rectangle 8"/>
          <p:cNvSpPr/>
          <p:nvPr/>
        </p:nvSpPr>
        <p:spPr>
          <a:xfrm>
            <a:off x="376918" y="743831"/>
            <a:ext cx="4969630" cy="276999"/>
          </a:xfrm>
          <a:prstGeom prst="rect">
            <a:avLst/>
          </a:prstGeom>
        </p:spPr>
        <p:txBody>
          <a:bodyPr wrap="none">
            <a:spAutoFit/>
          </a:bodyPr>
          <a:lstStyle/>
          <a:p>
            <a:r>
              <a:rPr lang="en-US" sz="1200" dirty="0">
                <a:latin typeface="Times New Roman" panose="02020603050405020304" pitchFamily="18" charset="0"/>
                <a:ea typeface="Poppins Black" panose="00000800000000000000"/>
                <a:cs typeface="Times New Roman" panose="02020603050405020304" pitchFamily="18" charset="0"/>
                <a:sym typeface="Poppins Black" panose="00000800000000000000"/>
              </a:rPr>
              <a:t>This the top 5 rows of the dataset here we see the how was the dataset values.</a:t>
            </a:r>
            <a:endParaRPr lang="en-IN" sz="1200" dirty="0"/>
          </a:p>
        </p:txBody>
      </p:sp>
      <p:sp>
        <p:nvSpPr>
          <p:cNvPr id="10" name="Rectangle 9"/>
          <p:cNvSpPr/>
          <p:nvPr/>
        </p:nvSpPr>
        <p:spPr>
          <a:xfrm>
            <a:off x="509691" y="2944358"/>
            <a:ext cx="6844747" cy="276999"/>
          </a:xfrm>
          <a:prstGeom prst="rect">
            <a:avLst/>
          </a:prstGeom>
        </p:spPr>
        <p:txBody>
          <a:bodyPr wrap="square">
            <a:spAutoFit/>
          </a:bodyPr>
          <a:lstStyle/>
          <a:p>
            <a:r>
              <a:rPr lang="en-US" sz="1200" dirty="0">
                <a:latin typeface="Times New Roman" panose="02020603050405020304" pitchFamily="18" charset="0"/>
                <a:ea typeface="Poppins Black" panose="00000800000000000000"/>
                <a:cs typeface="Times New Roman" panose="02020603050405020304" pitchFamily="18" charset="0"/>
                <a:sym typeface="Poppins Black" panose="00000800000000000000"/>
              </a:rPr>
              <a:t>This the Bottom 5 rows of the dataset here we see the how was the dataset values.</a:t>
            </a:r>
            <a:endParaRPr lang="en-IN" sz="1200" dirty="0"/>
          </a:p>
        </p:txBody>
      </p:sp>
      <p:pic>
        <p:nvPicPr>
          <p:cNvPr id="2" name="Picture 1"/>
          <p:cNvPicPr>
            <a:picLocks noChangeAspect="1"/>
          </p:cNvPicPr>
          <p:nvPr/>
        </p:nvPicPr>
        <p:blipFill>
          <a:blip r:embed="rId3"/>
          <a:stretch>
            <a:fillRect/>
          </a:stretch>
        </p:blipFill>
        <p:spPr>
          <a:xfrm>
            <a:off x="455666" y="1004128"/>
            <a:ext cx="8213994" cy="1898983"/>
          </a:xfrm>
          <a:prstGeom prst="rect">
            <a:avLst/>
          </a:prstGeom>
        </p:spPr>
      </p:pic>
      <p:pic>
        <p:nvPicPr>
          <p:cNvPr id="4" name="Picture 3"/>
          <p:cNvPicPr>
            <a:picLocks noChangeAspect="1"/>
          </p:cNvPicPr>
          <p:nvPr/>
        </p:nvPicPr>
        <p:blipFill>
          <a:blip r:embed="rId4"/>
          <a:stretch>
            <a:fillRect/>
          </a:stretch>
        </p:blipFill>
        <p:spPr>
          <a:xfrm>
            <a:off x="455666" y="3221357"/>
            <a:ext cx="8213994" cy="1533684"/>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1561" name="Google Shape;1561;p39"/>
          <p:cNvSpPr txBox="1">
            <a:spLocks noGrp="1"/>
          </p:cNvSpPr>
          <p:nvPr>
            <p:ph type="title"/>
          </p:nvPr>
        </p:nvSpPr>
        <p:spPr>
          <a:xfrm>
            <a:off x="457721" y="206554"/>
            <a:ext cx="7713900" cy="710700"/>
          </a:xfrm>
          <a:prstGeom prst="rect">
            <a:avLst/>
          </a:prstGeom>
          <a:ln>
            <a:noFill/>
          </a:ln>
        </p:spPr>
        <p:txBody>
          <a:bodyPr spcFirstLastPara="1" wrap="square" lIns="91425" tIns="91425" rIns="91425" bIns="91425" anchor="t" anchorCtr="0">
            <a:noAutofit/>
          </a:bodyPr>
          <a:lstStyle/>
          <a:p>
            <a:pPr lvl="0"/>
            <a:r>
              <a:rPr lang="en-IN" sz="2400" b="1" dirty="0">
                <a:solidFill>
                  <a:schemeClr val="tx1"/>
                </a:solidFill>
                <a:latin typeface="Times New Roman" panose="02020603050405020304" pitchFamily="18" charset="0"/>
                <a:ea typeface="Poppins" panose="00000500000000000000"/>
                <a:cs typeface="Times New Roman" panose="02020603050405020304" pitchFamily="18" charset="0"/>
                <a:sym typeface="Poppins" panose="00000500000000000000"/>
              </a:rPr>
              <a:t>Pre-processing steps</a:t>
            </a:r>
          </a:p>
        </p:txBody>
      </p:sp>
      <p:sp>
        <p:nvSpPr>
          <p:cNvPr id="1562" name="Google Shape;1562;p39"/>
          <p:cNvSpPr txBox="1"/>
          <p:nvPr/>
        </p:nvSpPr>
        <p:spPr>
          <a:xfrm>
            <a:off x="677331" y="1653344"/>
            <a:ext cx="7713900" cy="2845909"/>
          </a:xfrm>
          <a:prstGeom prst="rect">
            <a:avLst/>
          </a:prstGeom>
          <a:noFill/>
          <a:ln>
            <a:noFill/>
          </a:ln>
        </p:spPr>
        <p:txBody>
          <a:bodyPr spcFirstLastPara="1" wrap="square" lIns="91425" tIns="91425" rIns="91425" bIns="91425" anchor="t" anchorCtr="0">
            <a:noAutofit/>
          </a:bodyPr>
          <a:lstStyle/>
          <a:p>
            <a:pPr algn="just">
              <a:lnSpc>
                <a:spcPct val="150000"/>
              </a:lnSpc>
            </a:pPr>
            <a:endParaRPr lang="en-US" dirty="0">
              <a:latin typeface="Times New Roman" panose="02020603050405020304" pitchFamily="18" charset="0"/>
              <a:cs typeface="Times New Roman" panose="02020603050405020304" pitchFamily="18" charset="0"/>
            </a:endParaRPr>
          </a:p>
        </p:txBody>
      </p:sp>
      <p:sp>
        <p:nvSpPr>
          <p:cNvPr id="2" name="Rectangle 1"/>
          <p:cNvSpPr/>
          <p:nvPr/>
        </p:nvSpPr>
        <p:spPr>
          <a:xfrm>
            <a:off x="457721" y="831967"/>
            <a:ext cx="8461992" cy="3667286"/>
          </a:xfrm>
          <a:prstGeom prst="rect">
            <a:avLst/>
          </a:prstGeom>
        </p:spPr>
        <p:txBody>
          <a:bodyPr wrap="square">
            <a:spAutoFit/>
          </a:bodyPr>
          <a:lstStyle/>
          <a:p>
            <a:pPr algn="just">
              <a:lnSpc>
                <a:spcPct val="150000"/>
              </a:lnSpc>
            </a:pPr>
            <a:r>
              <a:rPr lang="en-US" sz="1200" dirty="0"/>
              <a:t>In the proposed framework for early-stage ransomware detection, the pre-processing steps are essential for preparing the raw data for machine learning models and ensuring the accuracy of anomaly detection. The first step involves </a:t>
            </a:r>
            <a:r>
              <a:rPr lang="en-US" sz="1200" b="1" dirty="0"/>
              <a:t>data collection</a:t>
            </a:r>
            <a:r>
              <a:rPr lang="en-US" sz="1200" dirty="0"/>
              <a:t>, where system behavior data and network traffic logs are gathered in real-time from the target environment. This data includes file access patterns, encryption activities, unauthorized data transfers, and network traffic such as unusually large data uploads or encrypted communication. Next, the </a:t>
            </a:r>
            <a:r>
              <a:rPr lang="en-US" sz="1200" b="1" dirty="0"/>
              <a:t>data cleaning</a:t>
            </a:r>
            <a:r>
              <a:rPr lang="en-US" sz="1200" dirty="0"/>
              <a:t> process is performed to eliminate any noise, inconsistencies, or irrelevant information. This involves removing incomplete or corrupted logs, handling missing values, and ensuring that the collected data is relevant to ransomware detection. After cleaning, the data undergoes </a:t>
            </a:r>
            <a:r>
              <a:rPr lang="en-US" sz="1200" b="1" dirty="0"/>
              <a:t>feature extraction</a:t>
            </a:r>
            <a:r>
              <a:rPr lang="en-US" sz="1200" dirty="0"/>
              <a:t>, where critical attributes such as the frequency of file accesses, the size of transferred files, and the type of network traffic are extracted to form a structured dataset. These features are normalized or standardized to ensure consistency and scalability. In parallel, the </a:t>
            </a:r>
            <a:r>
              <a:rPr lang="en-US" sz="1200" b="1" dirty="0"/>
              <a:t>data labeling</a:t>
            </a:r>
            <a:r>
              <a:rPr lang="en-US" sz="1200" dirty="0"/>
              <a:t> step assigns binary labels to the data—indicating whether the behavior or traffic corresponds to normal activity or ransomware activity—using historical attack data and expert domain knowledge. The final pre-processing step is </a:t>
            </a:r>
            <a:r>
              <a:rPr lang="en-US" sz="1200" b="1" dirty="0"/>
              <a:t>data transformation</a:t>
            </a:r>
            <a:r>
              <a:rPr lang="en-US" sz="1200" dirty="0"/>
              <a:t>, where the data is formatted into suitable structures for the machine learning algorithms, such as time-series or event-based representations, ensuring it is ready for model training. Together, these pre-processing steps are crucial for ensuring that the adaptive monitoring system can effectively detect anomalies and provide timely, accurate alerts for early-stage ransomware detection.</a:t>
            </a:r>
            <a:endParaRPr lang="en-IN" sz="12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1561" name="Google Shape;1561;p39"/>
          <p:cNvSpPr txBox="1">
            <a:spLocks noGrp="1"/>
          </p:cNvSpPr>
          <p:nvPr>
            <p:ph type="title"/>
          </p:nvPr>
        </p:nvSpPr>
        <p:spPr>
          <a:xfrm>
            <a:off x="411594" y="284058"/>
            <a:ext cx="7713900" cy="757457"/>
          </a:xfrm>
          <a:prstGeom prst="rect">
            <a:avLst/>
          </a:prstGeom>
          <a:ln>
            <a:noFill/>
          </a:ln>
        </p:spPr>
        <p:txBody>
          <a:bodyPr spcFirstLastPara="1" wrap="square" lIns="91425" tIns="91425" rIns="91425" bIns="91425" anchor="t" anchorCtr="0">
            <a:noAutofit/>
          </a:bodyPr>
          <a:lstStyle/>
          <a:p>
            <a:pPr lvl="0"/>
            <a:r>
              <a:rPr lang="en-IN" sz="2400" b="1" dirty="0">
                <a:solidFill>
                  <a:schemeClr val="tx1"/>
                </a:solidFill>
                <a:latin typeface="Times New Roman" panose="02020603050405020304" pitchFamily="18" charset="0"/>
                <a:ea typeface="Poppins" panose="00000500000000000000"/>
                <a:cs typeface="Times New Roman" panose="02020603050405020304" pitchFamily="18" charset="0"/>
                <a:sym typeface="Poppins" panose="00000500000000000000"/>
              </a:rPr>
              <a:t>Algorithm Definition</a:t>
            </a:r>
          </a:p>
        </p:txBody>
      </p:sp>
      <p:sp>
        <p:nvSpPr>
          <p:cNvPr id="1562" name="Google Shape;1562;p39"/>
          <p:cNvSpPr txBox="1"/>
          <p:nvPr/>
        </p:nvSpPr>
        <p:spPr>
          <a:xfrm>
            <a:off x="2378556" y="2024266"/>
            <a:ext cx="3976170" cy="1719474"/>
          </a:xfrm>
          <a:prstGeom prst="rect">
            <a:avLst/>
          </a:prstGeom>
          <a:noFill/>
          <a:ln>
            <a:noFill/>
          </a:ln>
        </p:spPr>
        <p:txBody>
          <a:bodyPr spcFirstLastPara="1" wrap="square" lIns="91425" tIns="91425" rIns="91425" bIns="91425" anchor="t" anchorCtr="0">
            <a:noAutofit/>
          </a:bodyPr>
          <a:lstStyle/>
          <a:p>
            <a:pPr algn="just">
              <a:lnSpc>
                <a:spcPct val="150000"/>
              </a:lnSpc>
            </a:pPr>
            <a:endParaRPr lang="en-US" dirty="0">
              <a:latin typeface="Times New Roman" panose="02020603050405020304" pitchFamily="18" charset="0"/>
              <a:cs typeface="Times New Roman" panose="02020603050405020304" pitchFamily="18" charset="0"/>
            </a:endParaRPr>
          </a:p>
        </p:txBody>
      </p:sp>
      <p:sp>
        <p:nvSpPr>
          <p:cNvPr id="5" name="Google Shape;894;p34"/>
          <p:cNvSpPr txBox="1"/>
          <p:nvPr/>
        </p:nvSpPr>
        <p:spPr>
          <a:xfrm>
            <a:off x="7616580" y="757457"/>
            <a:ext cx="1017829" cy="68798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endParaRPr lang="en-US" sz="2800" b="1" dirty="0">
              <a:solidFill>
                <a:schemeClr val="accent4"/>
              </a:solidFill>
            </a:endParaRPr>
          </a:p>
        </p:txBody>
      </p:sp>
      <p:sp>
        <p:nvSpPr>
          <p:cNvPr id="2" name="Rectangle 1"/>
          <p:cNvSpPr/>
          <p:nvPr/>
        </p:nvSpPr>
        <p:spPr>
          <a:xfrm>
            <a:off x="339558" y="549413"/>
            <a:ext cx="1460656" cy="369332"/>
          </a:xfrm>
          <a:prstGeom prst="rect">
            <a:avLst/>
          </a:prstGeom>
        </p:spPr>
        <p:txBody>
          <a:bodyPr wrap="none">
            <a:spAutoFit/>
          </a:bodyPr>
          <a:lstStyle/>
          <a:p>
            <a:r>
              <a:rPr lang="en-US" b="1" dirty="0">
                <a:latin typeface="Times New Roman" panose="02020603050405020304" pitchFamily="18" charset="0"/>
                <a:ea typeface="Calibri" panose="020F0502020204030204" pitchFamily="34" charset="0"/>
              </a:rPr>
              <a:t>Naive Bayes:</a:t>
            </a:r>
            <a:endParaRPr lang="en-IN" dirty="0"/>
          </a:p>
        </p:txBody>
      </p:sp>
      <p:sp>
        <p:nvSpPr>
          <p:cNvPr id="6" name="Rectangle 5"/>
          <p:cNvSpPr/>
          <p:nvPr/>
        </p:nvSpPr>
        <p:spPr>
          <a:xfrm>
            <a:off x="339558" y="2170204"/>
            <a:ext cx="4572000" cy="409023"/>
          </a:xfrm>
          <a:prstGeom prst="rect">
            <a:avLst/>
          </a:prstGeom>
        </p:spPr>
        <p:txBody>
          <a:bodyPr>
            <a:spAutoFit/>
          </a:bodyPr>
          <a:lstStyle/>
          <a:p>
            <a:pPr>
              <a:lnSpc>
                <a:spcPct val="200000"/>
              </a:lnSpc>
              <a:spcAft>
                <a:spcPts val="800"/>
              </a:spcAft>
            </a:pPr>
            <a:r>
              <a:rPr lang="en-IN" sz="1200" dirty="0">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1" name="Rectangle 8"/>
          <p:cNvSpPr>
            <a:spLocks noChangeArrowheads="1"/>
          </p:cNvSpPr>
          <p:nvPr/>
        </p:nvSpPr>
        <p:spPr bwMode="auto">
          <a:xfrm rot="10800000" flipV="1">
            <a:off x="329260" y="1950751"/>
            <a:ext cx="5146842"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3"/>
          <p:cNvSpPr/>
          <p:nvPr/>
        </p:nvSpPr>
        <p:spPr>
          <a:xfrm>
            <a:off x="411594" y="891384"/>
            <a:ext cx="8370097" cy="774699"/>
          </a:xfrm>
          <a:prstGeom prst="rect">
            <a:avLst/>
          </a:prstGeom>
        </p:spPr>
        <p:txBody>
          <a:bodyPr wrap="square">
            <a:spAutoFit/>
          </a:bodyPr>
          <a:lstStyle/>
          <a:p>
            <a:pPr algn="just">
              <a:lnSpc>
                <a:spcPct val="200000"/>
              </a:lnSpc>
            </a:pPr>
            <a:r>
              <a:rPr lang="en-US" sz="1200" b="1" dirty="0">
                <a:latin typeface="Times New Roman" panose="02020603050405020304" pitchFamily="18" charset="0"/>
                <a:ea typeface="Times New Roman" panose="02020603050405020304" pitchFamily="18" charset="0"/>
              </a:rPr>
              <a:t>Definition:</a:t>
            </a:r>
            <a:r>
              <a:rPr lang="en-US" sz="1200" dirty="0">
                <a:latin typeface="Times New Roman" panose="02020603050405020304" pitchFamily="18" charset="0"/>
                <a:ea typeface="Times New Roman" panose="02020603050405020304" pitchFamily="18" charset="0"/>
              </a:rPr>
              <a:t> Naive Bayes is a probabilistic classifier based on Bayes' Theorem, which applies the "naive" assumption that features are independent of each other. It is particularly effective for large datasets and text classification problems, such as spam detection.</a:t>
            </a:r>
            <a:endParaRPr lang="en-IN" sz="1200" dirty="0">
              <a:latin typeface="Times New Roman" panose="02020603050405020304" pitchFamily="18" charset="0"/>
              <a:ea typeface="Times New Roman" panose="02020603050405020304" pitchFamily="18" charset="0"/>
            </a:endParaRPr>
          </a:p>
        </p:txBody>
      </p:sp>
      <p:pic>
        <p:nvPicPr>
          <p:cNvPr id="12" name="Picture 11"/>
          <p:cNvPicPr/>
          <p:nvPr/>
        </p:nvPicPr>
        <p:blipFill>
          <a:blip r:embed="rId3"/>
          <a:stretch>
            <a:fillRect/>
          </a:stretch>
        </p:blipFill>
        <p:spPr>
          <a:xfrm>
            <a:off x="2001329" y="2008054"/>
            <a:ext cx="4779034" cy="256394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38</a:t>
            </a:fld>
            <a:endParaRPr lang="en-US" dirty="0"/>
          </a:p>
        </p:txBody>
      </p:sp>
      <p:sp>
        <p:nvSpPr>
          <p:cNvPr id="3" name="Rectangle 2"/>
          <p:cNvSpPr/>
          <p:nvPr/>
        </p:nvSpPr>
        <p:spPr>
          <a:xfrm>
            <a:off x="655607" y="362310"/>
            <a:ext cx="7896406" cy="1513363"/>
          </a:xfrm>
          <a:prstGeom prst="rect">
            <a:avLst/>
          </a:prstGeom>
        </p:spPr>
        <p:txBody>
          <a:bodyPr wrap="square">
            <a:spAutoFit/>
          </a:bodyPr>
          <a:lstStyle/>
          <a:p>
            <a:pPr algn="just">
              <a:lnSpc>
                <a:spcPct val="200000"/>
              </a:lnSpc>
            </a:pPr>
            <a:r>
              <a:rPr lang="en-US" sz="1200" b="1" dirty="0">
                <a:latin typeface="Times New Roman" panose="02020603050405020304" pitchFamily="18" charset="0"/>
                <a:cs typeface="Times New Roman" panose="02020603050405020304" pitchFamily="18" charset="0"/>
              </a:rPr>
              <a:t>Internal Working:</a:t>
            </a:r>
            <a:r>
              <a:rPr lang="en-US" sz="1200" dirty="0">
                <a:latin typeface="Times New Roman" panose="02020603050405020304" pitchFamily="18" charset="0"/>
                <a:cs typeface="Times New Roman" panose="02020603050405020304" pitchFamily="18" charset="0"/>
              </a:rPr>
              <a:t> Naive Bayes calculates the posterior probability for each class by multiplying the prior probability of the class with the likelihood of the observed features, assuming independence between them. The class with the highest posterior probability is selected as the predicted class. It uses Bayes’ Theorem, which is mathematically represented as:</a:t>
            </a:r>
            <a:endParaRPr lang="en-IN" sz="1200" dirty="0">
              <a:latin typeface="Times New Roman" panose="02020603050405020304" pitchFamily="18" charset="0"/>
              <a:cs typeface="Times New Roman" panose="02020603050405020304" pitchFamily="18" charset="0"/>
            </a:endParaRPr>
          </a:p>
          <a:p>
            <a:pPr algn="just">
              <a:lnSpc>
                <a:spcPct val="200000"/>
              </a:lnSpc>
            </a:pPr>
            <a:endParaRPr lang="en-IN" sz="1200" dirty="0">
              <a:latin typeface="Times New Roman" panose="02020603050405020304" pitchFamily="18" charset="0"/>
              <a:ea typeface="Times New Roman" panose="02020603050405020304" pitchFamily="18" charset="0"/>
            </a:endParaRPr>
          </a:p>
        </p:txBody>
      </p:sp>
      <p:pic>
        <p:nvPicPr>
          <p:cNvPr id="6" name="Picture 5"/>
          <p:cNvPicPr/>
          <p:nvPr/>
        </p:nvPicPr>
        <p:blipFill>
          <a:blip r:embed="rId2"/>
          <a:stretch>
            <a:fillRect/>
          </a:stretch>
        </p:blipFill>
        <p:spPr>
          <a:xfrm>
            <a:off x="3436997" y="1580398"/>
            <a:ext cx="2333625" cy="590550"/>
          </a:xfrm>
          <a:prstGeom prst="rect">
            <a:avLst/>
          </a:prstGeom>
        </p:spPr>
      </p:pic>
      <p:sp>
        <p:nvSpPr>
          <p:cNvPr id="7" name="Rectangle 6"/>
          <p:cNvSpPr/>
          <p:nvPr/>
        </p:nvSpPr>
        <p:spPr>
          <a:xfrm>
            <a:off x="655607" y="2170948"/>
            <a:ext cx="8022567" cy="2677656"/>
          </a:xfrm>
          <a:prstGeom prst="rect">
            <a:avLst/>
          </a:prstGeom>
        </p:spPr>
        <p:txBody>
          <a:bodyPr wrap="square">
            <a:spAutoFit/>
          </a:bodyPr>
          <a:lstStyle/>
          <a:p>
            <a:pPr algn="just">
              <a:lnSpc>
                <a:spcPct val="200000"/>
              </a:lnSpc>
            </a:pPr>
            <a:r>
              <a:rPr lang="en-US" sz="1200" dirty="0">
                <a:latin typeface="Times New Roman" panose="02020603050405020304" pitchFamily="18" charset="0"/>
                <a:ea typeface="Times New Roman" panose="02020603050405020304" pitchFamily="18" charset="0"/>
              </a:rPr>
              <a:t>where P(C</a:t>
            </a:r>
            <a:r>
              <a:rPr lang="en-US" sz="1200" dirty="0">
                <a:latin typeface="Cambria Math" panose="02040503050406030204" pitchFamily="18" charset="0"/>
                <a:ea typeface="Times New Roman" panose="02020603050405020304" pitchFamily="18" charset="0"/>
                <a:cs typeface="Cambria Math" panose="02040503050406030204" pitchFamily="18" charset="0"/>
              </a:rPr>
              <a:t>∣</a:t>
            </a:r>
            <a:r>
              <a:rPr lang="en-US" sz="1200" dirty="0">
                <a:latin typeface="Times New Roman" panose="02020603050405020304" pitchFamily="18" charset="0"/>
                <a:ea typeface="Times New Roman" panose="02020603050405020304" pitchFamily="18" charset="0"/>
              </a:rPr>
              <a:t>X)P(C | X)</a:t>
            </a:r>
            <a:r>
              <a:rPr lang="en-US" sz="1200" dirty="0">
                <a:latin typeface="Times New Roman" panose="02020603050405020304" pitchFamily="18" charset="0"/>
                <a:ea typeface="SimSun" panose="02010600030101010101" pitchFamily="2" charset="-122"/>
              </a:rPr>
              <a:t>P(C</a:t>
            </a:r>
            <a:r>
              <a:rPr lang="en-US" sz="1200" dirty="0">
                <a:latin typeface="Cambria Math" panose="02040503050406030204" pitchFamily="18" charset="0"/>
                <a:ea typeface="SimSun" panose="02010600030101010101" pitchFamily="2" charset="-122"/>
                <a:cs typeface="Cambria Math" panose="02040503050406030204" pitchFamily="18" charset="0"/>
              </a:rPr>
              <a:t>∣</a:t>
            </a:r>
            <a:r>
              <a:rPr lang="en-US" sz="1200" dirty="0">
                <a:latin typeface="Times New Roman" panose="02020603050405020304" pitchFamily="18" charset="0"/>
                <a:ea typeface="SimSun" panose="02010600030101010101" pitchFamily="2" charset="-122"/>
              </a:rPr>
              <a:t>X)</a:t>
            </a:r>
            <a:r>
              <a:rPr lang="en-US" sz="1200" dirty="0">
                <a:latin typeface="Times New Roman" panose="02020603050405020304" pitchFamily="18" charset="0"/>
                <a:ea typeface="Times New Roman" panose="02020603050405020304" pitchFamily="18" charset="0"/>
              </a:rPr>
              <a:t> is the posterior probability of class CC</a:t>
            </a:r>
            <a:r>
              <a:rPr lang="en-US" sz="1200" dirty="0">
                <a:latin typeface="Times New Roman" panose="02020603050405020304" pitchFamily="18" charset="0"/>
                <a:ea typeface="SimSun" panose="02010600030101010101" pitchFamily="2" charset="-122"/>
              </a:rPr>
              <a:t>C</a:t>
            </a:r>
            <a:r>
              <a:rPr lang="en-US" sz="1200" dirty="0">
                <a:latin typeface="Times New Roman" panose="02020603050405020304" pitchFamily="18" charset="0"/>
                <a:ea typeface="Times New Roman" panose="02020603050405020304" pitchFamily="18" charset="0"/>
              </a:rPr>
              <a:t> given features XX</a:t>
            </a:r>
            <a:r>
              <a:rPr lang="en-US" sz="1200" dirty="0">
                <a:latin typeface="Times New Roman" panose="02020603050405020304" pitchFamily="18" charset="0"/>
                <a:ea typeface="SimSun" panose="02010600030101010101" pitchFamily="2" charset="-122"/>
              </a:rPr>
              <a:t>X</a:t>
            </a:r>
            <a:r>
              <a:rPr lang="en-US" sz="1200" dirty="0">
                <a:latin typeface="Times New Roman" panose="02020603050405020304" pitchFamily="18" charset="0"/>
                <a:ea typeface="Times New Roman" panose="02020603050405020304" pitchFamily="18" charset="0"/>
              </a:rPr>
              <a:t>, P(X</a:t>
            </a:r>
            <a:r>
              <a:rPr lang="en-US" sz="1200" dirty="0">
                <a:latin typeface="Cambria Math" panose="02040503050406030204" pitchFamily="18" charset="0"/>
                <a:ea typeface="Times New Roman" panose="02020603050405020304" pitchFamily="18" charset="0"/>
                <a:cs typeface="Cambria Math" panose="02040503050406030204" pitchFamily="18" charset="0"/>
              </a:rPr>
              <a:t>∣</a:t>
            </a:r>
            <a:r>
              <a:rPr lang="en-US" sz="1200" dirty="0">
                <a:latin typeface="Times New Roman" panose="02020603050405020304" pitchFamily="18" charset="0"/>
                <a:ea typeface="Times New Roman" panose="02020603050405020304" pitchFamily="18" charset="0"/>
              </a:rPr>
              <a:t>C)P(X | C)</a:t>
            </a:r>
            <a:r>
              <a:rPr lang="en-US" sz="1200" dirty="0">
                <a:latin typeface="Times New Roman" panose="02020603050405020304" pitchFamily="18" charset="0"/>
                <a:ea typeface="SimSun" panose="02010600030101010101" pitchFamily="2" charset="-122"/>
              </a:rPr>
              <a:t>P(X</a:t>
            </a:r>
            <a:r>
              <a:rPr lang="en-US" sz="1200" dirty="0">
                <a:latin typeface="Cambria Math" panose="02040503050406030204" pitchFamily="18" charset="0"/>
                <a:ea typeface="SimSun" panose="02010600030101010101" pitchFamily="2" charset="-122"/>
                <a:cs typeface="Cambria Math" panose="02040503050406030204" pitchFamily="18" charset="0"/>
              </a:rPr>
              <a:t>∣</a:t>
            </a:r>
            <a:r>
              <a:rPr lang="en-US" sz="1200" dirty="0">
                <a:latin typeface="Times New Roman" panose="02020603050405020304" pitchFamily="18" charset="0"/>
                <a:ea typeface="SimSun" panose="02010600030101010101" pitchFamily="2" charset="-122"/>
              </a:rPr>
              <a:t>C)</a:t>
            </a:r>
            <a:r>
              <a:rPr lang="en-US" sz="1200" dirty="0">
                <a:latin typeface="Times New Roman" panose="02020603050405020304" pitchFamily="18" charset="0"/>
                <a:ea typeface="Times New Roman" panose="02020603050405020304" pitchFamily="18" charset="0"/>
              </a:rPr>
              <a:t> is the likelihood of features given class, and P(C)P(C)</a:t>
            </a:r>
            <a:r>
              <a:rPr lang="en-US" sz="1200" dirty="0">
                <a:latin typeface="Times New Roman" panose="02020603050405020304" pitchFamily="18" charset="0"/>
                <a:ea typeface="SimSun" panose="02010600030101010101" pitchFamily="2" charset="-122"/>
              </a:rPr>
              <a:t>P(C)</a:t>
            </a:r>
            <a:r>
              <a:rPr lang="en-US" sz="1200" dirty="0">
                <a:latin typeface="Times New Roman" panose="02020603050405020304" pitchFamily="18" charset="0"/>
                <a:ea typeface="Times New Roman" panose="02020603050405020304" pitchFamily="18" charset="0"/>
              </a:rPr>
              <a:t> is the prior probability of the class.</a:t>
            </a:r>
          </a:p>
          <a:p>
            <a:pPr algn="just">
              <a:lnSpc>
                <a:spcPct val="200000"/>
              </a:lnSpc>
            </a:pPr>
            <a:r>
              <a:rPr lang="en-US" sz="1200" b="1" dirty="0">
                <a:latin typeface="Times New Roman" panose="02020603050405020304" pitchFamily="18" charset="0"/>
                <a:cs typeface="Times New Roman" panose="02020603050405020304" pitchFamily="18" charset="0"/>
              </a:rPr>
              <a:t>Key Characteristics:</a:t>
            </a:r>
            <a:endParaRPr lang="en-IN" sz="1200" dirty="0">
              <a:latin typeface="Times New Roman" panose="02020603050405020304" pitchFamily="18" charset="0"/>
              <a:cs typeface="Times New Roman" panose="02020603050405020304" pitchFamily="18" charset="0"/>
            </a:endParaRPr>
          </a:p>
          <a:p>
            <a:pPr lvl="0" algn="just">
              <a:lnSpc>
                <a:spcPct val="200000"/>
              </a:lnSpc>
            </a:pPr>
            <a:r>
              <a:rPr lang="en-US" sz="1200" dirty="0">
                <a:latin typeface="Times New Roman" panose="02020603050405020304" pitchFamily="18" charset="0"/>
                <a:cs typeface="Times New Roman" panose="02020603050405020304" pitchFamily="18" charset="0"/>
              </a:rPr>
              <a:t>Simple and fast probabilistic classifier.</a:t>
            </a:r>
            <a:endParaRPr lang="en-IN" sz="1200" dirty="0">
              <a:latin typeface="Times New Roman" panose="02020603050405020304" pitchFamily="18" charset="0"/>
              <a:cs typeface="Times New Roman" panose="02020603050405020304" pitchFamily="18" charset="0"/>
            </a:endParaRPr>
          </a:p>
          <a:p>
            <a:pPr lvl="0" algn="just">
              <a:lnSpc>
                <a:spcPct val="200000"/>
              </a:lnSpc>
            </a:pPr>
            <a:r>
              <a:rPr lang="en-US" sz="1200" dirty="0">
                <a:latin typeface="Times New Roman" panose="02020603050405020304" pitchFamily="18" charset="0"/>
                <a:cs typeface="Times New Roman" panose="02020603050405020304" pitchFamily="18" charset="0"/>
              </a:rPr>
              <a:t>Assumes feature independence, which is often unrealistic but works well in many applications.</a:t>
            </a:r>
            <a:endParaRPr lang="en-IN" sz="1200" dirty="0">
              <a:latin typeface="Times New Roman" panose="02020603050405020304" pitchFamily="18" charset="0"/>
              <a:cs typeface="Times New Roman" panose="02020603050405020304" pitchFamily="18" charset="0"/>
            </a:endParaRPr>
          </a:p>
          <a:p>
            <a:pPr lvl="0" algn="just">
              <a:lnSpc>
                <a:spcPct val="200000"/>
              </a:lnSpc>
            </a:pPr>
            <a:r>
              <a:rPr lang="en-US" sz="1200" dirty="0">
                <a:latin typeface="Times New Roman" panose="02020603050405020304" pitchFamily="18" charset="0"/>
                <a:cs typeface="Times New Roman" panose="02020603050405020304" pitchFamily="18" charset="0"/>
              </a:rPr>
              <a:t>Well-suited for text classification and large datasets.</a:t>
            </a:r>
            <a:endParaRPr lang="en-IN" sz="1200" dirty="0">
              <a:latin typeface="Times New Roman" panose="02020603050405020304" pitchFamily="18" charset="0"/>
              <a:cs typeface="Times New Roman" panose="02020603050405020304" pitchFamily="18" charset="0"/>
            </a:endParaRPr>
          </a:p>
          <a:p>
            <a:pPr algn="just">
              <a:lnSpc>
                <a:spcPct val="200000"/>
              </a:lnSpc>
            </a:pPr>
            <a:endParaRPr lang="en-IN" sz="12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xmlns="" val="42928329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39</a:t>
            </a:fld>
            <a:endParaRPr lang="en-US" dirty="0"/>
          </a:p>
        </p:txBody>
      </p:sp>
      <p:sp>
        <p:nvSpPr>
          <p:cNvPr id="4" name="Rectangle 3"/>
          <p:cNvSpPr/>
          <p:nvPr/>
        </p:nvSpPr>
        <p:spPr>
          <a:xfrm>
            <a:off x="614111" y="377297"/>
            <a:ext cx="8167580" cy="1513363"/>
          </a:xfrm>
          <a:prstGeom prst="rect">
            <a:avLst/>
          </a:prstGeom>
        </p:spPr>
        <p:txBody>
          <a:bodyPr wrap="square">
            <a:spAutoFit/>
          </a:bodyPr>
          <a:lstStyle/>
          <a:p>
            <a:pPr algn="just">
              <a:lnSpc>
                <a:spcPct val="150000"/>
              </a:lnSpc>
            </a:pPr>
            <a:r>
              <a:rPr lang="en-IN" sz="1200" b="1" dirty="0">
                <a:latin typeface="Times New Roman" panose="02020603050405020304" pitchFamily="18" charset="0"/>
                <a:cs typeface="Times New Roman" panose="02020603050405020304" pitchFamily="18" charset="0"/>
              </a:rPr>
              <a:t>Logistic Regression</a:t>
            </a:r>
          </a:p>
          <a:p>
            <a:pPr algn="just">
              <a:lnSpc>
                <a:spcPct val="150000"/>
              </a:lnSpc>
            </a:pPr>
            <a:r>
              <a:rPr lang="en-US" sz="1200" b="1" dirty="0">
                <a:latin typeface="Times New Roman" panose="02020603050405020304" pitchFamily="18" charset="0"/>
                <a:cs typeface="Times New Roman" panose="02020603050405020304" pitchFamily="18" charset="0"/>
              </a:rPr>
              <a:t>Definition:</a:t>
            </a:r>
            <a:r>
              <a:rPr lang="en-US" sz="1200" dirty="0">
                <a:latin typeface="Times New Roman" panose="02020603050405020304" pitchFamily="18" charset="0"/>
                <a:cs typeface="Times New Roman" panose="02020603050405020304" pitchFamily="18" charset="0"/>
              </a:rPr>
              <a:t> Logistic Regression is a statistical model used for binary classification problems. It predicts the probability of an instance belonging to a particular class using the logistic function (also known as the sigmoid function). Despite its name, logistic regression is used for classification, not regression.</a:t>
            </a:r>
            <a:endParaRPr lang="en-IN" sz="1200" dirty="0">
              <a:latin typeface="Times New Roman" panose="02020603050405020304" pitchFamily="18" charset="0"/>
              <a:cs typeface="Times New Roman" panose="02020603050405020304" pitchFamily="18" charset="0"/>
            </a:endParaRPr>
          </a:p>
          <a:p>
            <a:pPr lvl="0">
              <a:lnSpc>
                <a:spcPct val="200000"/>
              </a:lnSpc>
              <a:buSzPts val="1000"/>
              <a:tabLst>
                <a:tab pos="457200" algn="l"/>
              </a:tabLst>
            </a:pPr>
            <a:endParaRPr lang="en-IN" sz="12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Rectangle 4"/>
          <p:cNvSpPr/>
          <p:nvPr/>
        </p:nvSpPr>
        <p:spPr>
          <a:xfrm>
            <a:off x="169333" y="567078"/>
            <a:ext cx="9144000" cy="339773"/>
          </a:xfrm>
          <a:prstGeom prst="rect">
            <a:avLst/>
          </a:prstGeom>
        </p:spPr>
        <p:txBody>
          <a:bodyPr wrap="square">
            <a:spAutoFit/>
          </a:bodyPr>
          <a:lstStyle/>
          <a:p>
            <a:pPr marL="342900" lvl="0" indent="-342900" algn="just">
              <a:lnSpc>
                <a:spcPct val="150000"/>
              </a:lnSpc>
              <a:spcAft>
                <a:spcPts val="800"/>
              </a:spcAft>
              <a:buSzPts val="1000"/>
              <a:buFont typeface="Symbol" panose="05050102010706020507" pitchFamily="18" charset="2"/>
              <a:buChar char=""/>
              <a:tabLst>
                <a:tab pos="457200" algn="l"/>
              </a:tabLst>
            </a:pPr>
            <a:r>
              <a:rPr lang="en-IN" sz="1200" dirty="0">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p:nvPr/>
        </p:nvPicPr>
        <p:blipFill>
          <a:blip r:embed="rId2"/>
          <a:stretch>
            <a:fillRect/>
          </a:stretch>
        </p:blipFill>
        <p:spPr>
          <a:xfrm>
            <a:off x="2389537" y="1666875"/>
            <a:ext cx="4438650" cy="2809875"/>
          </a:xfrm>
          <a:prstGeom prst="rect">
            <a:avLst/>
          </a:prstGeom>
        </p:spPr>
      </p:pic>
    </p:spTree>
    <p:extLst>
      <p:ext uri="{BB962C8B-B14F-4D97-AF65-F5344CB8AC3E}">
        <p14:creationId xmlns:p14="http://schemas.microsoft.com/office/powerpoint/2010/main" xmlns="" val="904395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8" name="Google Shape;398;p28"/>
          <p:cNvSpPr txBox="1">
            <a:spLocks noGrp="1"/>
          </p:cNvSpPr>
          <p:nvPr>
            <p:ph type="title"/>
          </p:nvPr>
        </p:nvSpPr>
        <p:spPr>
          <a:xfrm>
            <a:off x="559447" y="0"/>
            <a:ext cx="7586870" cy="72858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1800" b="1" dirty="0">
                <a:solidFill>
                  <a:schemeClr val="tx1"/>
                </a:solidFill>
                <a:latin typeface="Times New Roman" panose="02020603050405020304" pitchFamily="18" charset="0"/>
                <a:cs typeface="Times New Roman" panose="02020603050405020304" pitchFamily="18" charset="0"/>
              </a:rPr>
              <a:t>Problem Statement</a:t>
            </a:r>
            <a:endParaRPr sz="1800" b="1" dirty="0">
              <a:solidFill>
                <a:schemeClr val="tx1"/>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421424" y="613119"/>
            <a:ext cx="8138159" cy="2829108"/>
          </a:xfrm>
          <a:prstGeom prst="rect">
            <a:avLst/>
          </a:prstGeom>
          <a:noFill/>
        </p:spPr>
        <p:txBody>
          <a:bodyPr wrap="square" rtlCol="0">
            <a:spAutoFit/>
          </a:bodyPr>
          <a:lstStyle/>
          <a:p>
            <a:pPr algn="just">
              <a:lnSpc>
                <a:spcPct val="150000"/>
              </a:lnSpc>
            </a:pPr>
            <a:r>
              <a:rPr lang="en-US" sz="1200" dirty="0">
                <a:latin typeface="Times New Roman" panose="02020603050405020304" pitchFamily="18" charset="0"/>
                <a:cs typeface="Times New Roman" panose="02020603050405020304" pitchFamily="18" charset="0"/>
              </a:rPr>
              <a:t>The rapidly evolving nature of ransomware presents significant challenges to existing cybersecurity mechanisms. Traditional signature-based detection methods often fail to recognize novel ransomware strains or zero-day attacks, leaving systems vulnerable to sophisticated threats. Furthermore, many current detection approaches lack the ability to identify early indicators of ransomware activity, such as suspicious file access patterns, encryption processes, and unauthorized data transfers, leading to delayed responses and increased damage. The absence of integrated behavioral and network traffic analysis exacerbates this issue, as organizations struggle to identify and mitigate ransomware before it causes irreparable harm. As ransomware techniques continue to evolve, attackers exploit these limitations to bypass detection systems and execute their malicious operations. The lack of adaptive monitoring mechanisms compounds the problem, as static models fail to adapt to new attack vectors. Therefore, there is an urgent need for a comprehensive framework that integrates machine learning-driven behavioral analysis and network traffic examination to detect anomalies in real-time, enabling proactive and effective mitigation of ransomware threats.</a:t>
            </a:r>
            <a:r>
              <a:rPr lang="en-US" sz="1200" b="1" dirty="0">
                <a:latin typeface="Times New Roman" panose="02020603050405020304" pitchFamily="18" charset="0"/>
                <a:cs typeface="Times New Roman" panose="02020603050405020304" pitchFamily="18" charset="0"/>
              </a:rPr>
              <a:t> </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0893361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40</a:t>
            </a:fld>
            <a:endParaRPr lang="en-US" dirty="0"/>
          </a:p>
        </p:txBody>
      </p:sp>
      <p:sp>
        <p:nvSpPr>
          <p:cNvPr id="3" name="Rectangle 2"/>
          <p:cNvSpPr/>
          <p:nvPr/>
        </p:nvSpPr>
        <p:spPr>
          <a:xfrm>
            <a:off x="497455" y="621099"/>
            <a:ext cx="8266982" cy="2400657"/>
          </a:xfrm>
          <a:prstGeom prst="rect">
            <a:avLst/>
          </a:prstGeom>
        </p:spPr>
        <p:txBody>
          <a:bodyPr wrap="square">
            <a:spAutoFit/>
          </a:bodyPr>
          <a:lstStyle/>
          <a:p>
            <a:pPr algn="just">
              <a:lnSpc>
                <a:spcPct val="150000"/>
              </a:lnSpc>
            </a:pPr>
            <a:r>
              <a:rPr lang="en-US" sz="1200" b="1" dirty="0">
                <a:latin typeface="Times New Roman" panose="02020603050405020304" pitchFamily="18" charset="0"/>
                <a:cs typeface="Times New Roman" panose="02020603050405020304" pitchFamily="18" charset="0"/>
              </a:rPr>
              <a:t>Internal Working:</a:t>
            </a:r>
            <a:r>
              <a:rPr lang="en-US" sz="1200" dirty="0">
                <a:latin typeface="Times New Roman" panose="02020603050405020304" pitchFamily="18" charset="0"/>
                <a:cs typeface="Times New Roman" panose="02020603050405020304" pitchFamily="18" charset="0"/>
              </a:rPr>
              <a:t> Logistic Regression computes a weighted sum of input features and passes the result through the sigmoid function to output a probability between 0 and 1. The model is trained using optimization techniques like gradient descent to minimize the binary cross-entropy loss, which measures the difference between predicted probabilities and actual labels.</a:t>
            </a:r>
            <a:endParaRPr lang="en-IN" sz="1200" dirty="0">
              <a:latin typeface="Times New Roman" panose="02020603050405020304" pitchFamily="18" charset="0"/>
              <a:cs typeface="Times New Roman" panose="02020603050405020304" pitchFamily="18" charset="0"/>
            </a:endParaRPr>
          </a:p>
          <a:p>
            <a:pPr algn="just">
              <a:lnSpc>
                <a:spcPct val="150000"/>
              </a:lnSpc>
            </a:pPr>
            <a:r>
              <a:rPr lang="en-US" sz="1200" b="1" dirty="0">
                <a:latin typeface="Times New Roman" panose="02020603050405020304" pitchFamily="18" charset="0"/>
                <a:cs typeface="Times New Roman" panose="02020603050405020304" pitchFamily="18" charset="0"/>
              </a:rPr>
              <a:t>Key Characteristics:</a:t>
            </a:r>
            <a:endParaRPr lang="en-IN" sz="1200" dirty="0">
              <a:latin typeface="Times New Roman" panose="02020603050405020304" pitchFamily="18" charset="0"/>
              <a:cs typeface="Times New Roman" panose="02020603050405020304" pitchFamily="18" charset="0"/>
            </a:endParaRPr>
          </a:p>
          <a:p>
            <a:pPr lvl="0" algn="just">
              <a:lnSpc>
                <a:spcPct val="150000"/>
              </a:lnSpc>
            </a:pPr>
            <a:r>
              <a:rPr lang="en-US" sz="1200" dirty="0">
                <a:latin typeface="Times New Roman" panose="02020603050405020304" pitchFamily="18" charset="0"/>
                <a:cs typeface="Times New Roman" panose="02020603050405020304" pitchFamily="18" charset="0"/>
              </a:rPr>
              <a:t>Predicts binary outcomes (0 or 1) based on feature inputs.</a:t>
            </a:r>
            <a:endParaRPr lang="en-IN" sz="1200" dirty="0">
              <a:latin typeface="Times New Roman" panose="02020603050405020304" pitchFamily="18" charset="0"/>
              <a:cs typeface="Times New Roman" panose="02020603050405020304" pitchFamily="18" charset="0"/>
            </a:endParaRPr>
          </a:p>
          <a:p>
            <a:pPr lvl="0" algn="just">
              <a:lnSpc>
                <a:spcPct val="150000"/>
              </a:lnSpc>
            </a:pPr>
            <a:r>
              <a:rPr lang="en-US" sz="1200" dirty="0">
                <a:latin typeface="Times New Roman" panose="02020603050405020304" pitchFamily="18" charset="0"/>
                <a:cs typeface="Times New Roman" panose="02020603050405020304" pitchFamily="18" charset="0"/>
              </a:rPr>
              <a:t>Utilizes the sigmoid function to transform raw scores into probabilities.</a:t>
            </a:r>
            <a:endParaRPr lang="en-IN" sz="1200" dirty="0">
              <a:latin typeface="Times New Roman" panose="02020603050405020304" pitchFamily="18" charset="0"/>
              <a:cs typeface="Times New Roman" panose="02020603050405020304" pitchFamily="18" charset="0"/>
            </a:endParaRPr>
          </a:p>
          <a:p>
            <a:pPr lvl="0" algn="just">
              <a:lnSpc>
                <a:spcPct val="150000"/>
              </a:lnSpc>
            </a:pPr>
            <a:r>
              <a:rPr lang="en-US" sz="1200" dirty="0">
                <a:latin typeface="Times New Roman" panose="02020603050405020304" pitchFamily="18" charset="0"/>
                <a:cs typeface="Times New Roman" panose="02020603050405020304" pitchFamily="18" charset="0"/>
              </a:rPr>
              <a:t>Typically used for classification problems with two classes.</a:t>
            </a:r>
            <a:endParaRPr lang="en-IN" sz="1200" dirty="0">
              <a:latin typeface="Times New Roman" panose="02020603050405020304" pitchFamily="18" charset="0"/>
              <a:cs typeface="Times New Roman" panose="02020603050405020304" pitchFamily="18" charset="0"/>
            </a:endParaRPr>
          </a:p>
          <a:p>
            <a:pPr algn="just">
              <a:lnSpc>
                <a:spcPct val="200000"/>
              </a:lnSpc>
            </a:pP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41295171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38"/>
          <p:cNvSpPr txBox="1">
            <a:spLocks noGrp="1"/>
          </p:cNvSpPr>
          <p:nvPr>
            <p:ph type="title"/>
          </p:nvPr>
        </p:nvSpPr>
        <p:spPr>
          <a:xfrm>
            <a:off x="494563" y="228600"/>
            <a:ext cx="7878798" cy="710700"/>
          </a:xfrm>
          <a:prstGeom prst="rect">
            <a:avLst/>
          </a:prstGeom>
          <a:ln>
            <a:noFill/>
          </a:ln>
        </p:spPr>
        <p:txBody>
          <a:bodyPr spcFirstLastPara="1" wrap="square" lIns="91425" tIns="91425" rIns="91425" bIns="91425" anchor="t" anchorCtr="0">
            <a:noAutofit/>
          </a:bodyPr>
          <a:lstStyle/>
          <a:p>
            <a:pPr lvl="0"/>
            <a:r>
              <a:rPr lang="en-IN" altLang="en-US" sz="1400" b="1" dirty="0">
                <a:latin typeface="Times New Roman" panose="02020603050405020304" pitchFamily="18" charset="0"/>
                <a:ea typeface="Poppins" panose="00000500000000000000"/>
                <a:cs typeface="Times New Roman" panose="02020603050405020304" pitchFamily="18" charset="0"/>
                <a:sym typeface="Poppins" panose="00000500000000000000"/>
              </a:rPr>
              <a:t>Classification Models </a:t>
            </a:r>
          </a:p>
        </p:txBody>
      </p:sp>
      <p:sp>
        <p:nvSpPr>
          <p:cNvPr id="5" name="Rectangle 3"/>
          <p:cNvSpPr>
            <a:spLocks noChangeArrowheads="1"/>
          </p:cNvSpPr>
          <p:nvPr/>
        </p:nvSpPr>
        <p:spPr bwMode="auto">
          <a:xfrm>
            <a:off x="825272" y="2539619"/>
            <a:ext cx="7914536" cy="4154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just" defTabSz="914400" rtl="0" eaLnBrk="0" fontAlgn="base" latinLnBrk="0" hangingPunct="0">
              <a:lnSpc>
                <a:spcPct val="150000"/>
              </a:lnSpc>
              <a:spcBef>
                <a:spcPct val="0"/>
              </a:spcBef>
              <a:spcAft>
                <a:spcPct val="0"/>
              </a:spcAft>
              <a:buClrTx/>
              <a:buSzTx/>
              <a:buFontTx/>
              <a:buNone/>
            </a:pPr>
            <a:endParaRPr kumimoji="0" lang="en-US" altLang="en-US" b="1" i="0" u="none" strike="noStrike" cap="none" normalizeH="0" baseline="0" dirty="0">
              <a:ln>
                <a:noFill/>
              </a:ln>
              <a:solidFill>
                <a:schemeClr val="accent4"/>
              </a:solidFill>
              <a:effectLst/>
              <a:latin typeface="Times New Roman" panose="02020603050405020304" pitchFamily="18" charset="0"/>
              <a:cs typeface="Times New Roman" panose="02020603050405020304" pitchFamily="18" charset="0"/>
            </a:endParaRPr>
          </a:p>
        </p:txBody>
      </p:sp>
      <p:sp>
        <p:nvSpPr>
          <p:cNvPr id="339" name="Google Shape;894;p34"/>
          <p:cNvSpPr txBox="1"/>
          <p:nvPr/>
        </p:nvSpPr>
        <p:spPr>
          <a:xfrm>
            <a:off x="7814813" y="862111"/>
            <a:ext cx="1017829" cy="68798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endParaRPr lang="en-IN" altLang="en-US" sz="2800" b="1" dirty="0">
              <a:solidFill>
                <a:schemeClr val="accent4"/>
              </a:solidFill>
            </a:endParaRPr>
          </a:p>
        </p:txBody>
      </p:sp>
      <p:sp>
        <p:nvSpPr>
          <p:cNvPr id="3" name="Rectangle 2"/>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3562271336"/>
              </p:ext>
            </p:extLst>
          </p:nvPr>
        </p:nvGraphicFramePr>
        <p:xfrm>
          <a:off x="1615719" y="1667521"/>
          <a:ext cx="6333642" cy="1079847"/>
        </p:xfrm>
        <a:graphic>
          <a:graphicData uri="http://schemas.openxmlformats.org/drawingml/2006/table">
            <a:tbl>
              <a:tblPr firstRow="1" bandRow="1">
                <a:tableStyleId>{5C22544A-7EE6-4342-B048-85BDC9FD1C3A}</a:tableStyleId>
              </a:tblPr>
              <a:tblGrid>
                <a:gridCol w="3166821">
                  <a:extLst>
                    <a:ext uri="{9D8B030D-6E8A-4147-A177-3AD203B41FA5}">
                      <a16:colId xmlns:a16="http://schemas.microsoft.com/office/drawing/2014/main" xmlns="" val="736892599"/>
                    </a:ext>
                  </a:extLst>
                </a:gridCol>
                <a:gridCol w="3166821">
                  <a:extLst>
                    <a:ext uri="{9D8B030D-6E8A-4147-A177-3AD203B41FA5}">
                      <a16:colId xmlns:a16="http://schemas.microsoft.com/office/drawing/2014/main" xmlns="" val="2472342367"/>
                    </a:ext>
                  </a:extLst>
                </a:gridCol>
              </a:tblGrid>
              <a:tr h="576927">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CN" sz="1400" b="1" i="0" dirty="0">
                          <a:solidFill>
                            <a:srgbClr val="000000"/>
                          </a:solidFill>
                          <a:latin typeface="Times New Roman" panose="02020603050405020304" pitchFamily="18" charset="0"/>
                          <a:ea typeface="Calibri" panose="020F0502020204030204"/>
                          <a:cs typeface="Times New Roman" panose="02020603050405020304" pitchFamily="18" charset="0"/>
                        </a:rPr>
                        <a:t>Model</a:t>
                      </a:r>
                    </a:p>
                    <a:p>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CN" sz="1400" b="1" i="0" dirty="0">
                          <a:solidFill>
                            <a:srgbClr val="000000"/>
                          </a:solidFill>
                          <a:latin typeface="Times New Roman" panose="02020603050405020304" pitchFamily="18" charset="0"/>
                          <a:ea typeface="Calibri" panose="020F0502020204030204"/>
                          <a:cs typeface="Times New Roman" panose="02020603050405020304" pitchFamily="18" charset="0"/>
                        </a:rPr>
                        <a:t>Training Accuracy</a:t>
                      </a:r>
                    </a:p>
                    <a:p>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511811596"/>
                  </a:ext>
                </a:extLst>
              </a:tr>
              <a:tr h="441082">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Logistic</a:t>
                      </a:r>
                      <a:r>
                        <a:rPr lang="en-US" sz="1400" b="0" i="0" kern="1200" baseline="0" dirty="0">
                          <a:solidFill>
                            <a:schemeClr val="dk1"/>
                          </a:solidFill>
                          <a:effectLst/>
                          <a:latin typeface="Times New Roman" panose="02020603050405020304" pitchFamily="18" charset="0"/>
                          <a:ea typeface="+mn-ea"/>
                          <a:cs typeface="Times New Roman" panose="02020603050405020304" pitchFamily="18" charset="0"/>
                        </a:rPr>
                        <a:t> Regression</a:t>
                      </a:r>
                      <a:endParaRPr lang="en-IN" sz="1400" b="0" i="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IN" sz="1350" b="0" kern="1200" dirty="0">
                          <a:solidFill>
                            <a:schemeClr val="dk1"/>
                          </a:solidFill>
                          <a:effectLst/>
                          <a:latin typeface="+mn-lt"/>
                          <a:ea typeface="+mn-ea"/>
                          <a:cs typeface="+mn-cs"/>
                        </a:rPr>
                        <a:t>0.99</a:t>
                      </a:r>
                    </a:p>
                    <a:p>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818670151"/>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235644"/>
            <a:ext cx="8445843" cy="1341649"/>
          </a:xfrm>
          <a:prstGeom prst="rect">
            <a:avLst/>
          </a:prstGeom>
        </p:spPr>
        <p:txBody>
          <a:bodyPr wrap="square">
            <a:spAutoFit/>
          </a:bodyPr>
          <a:lstStyle/>
          <a:p>
            <a:pPr algn="ctr">
              <a:lnSpc>
                <a:spcPct val="115000"/>
              </a:lnSpc>
              <a:spcAft>
                <a:spcPts val="750"/>
              </a:spcAft>
            </a:pPr>
            <a:r>
              <a:rPr lang="en-IN" b="1" dirty="0">
                <a:latin typeface="Times New Roman" panose="02020603050405020304" pitchFamily="18" charset="0"/>
                <a:ea typeface="Calibri" panose="020F0502020204030204" pitchFamily="34" charset="0"/>
                <a:cs typeface="Times New Roman" panose="02020603050405020304" pitchFamily="18" charset="0"/>
              </a:rPr>
              <a:t>OUTPUT SCREEN SHOTS WITH DESCRIPTION.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750"/>
              </a:spcAft>
            </a:pPr>
            <a:r>
              <a:rPr lang="en-IN" sz="1100" b="1" dirty="0">
                <a:latin typeface="Times New Roman" panose="02020603050405020304" pitchFamily="18" charset="0"/>
                <a:ea typeface="Calibri" panose="020F0502020204030204" pitchFamily="34" charset="0"/>
                <a:cs typeface="Times New Roman" panose="02020603050405020304" pitchFamily="18" charset="0"/>
              </a:rPr>
              <a:t>Home Page:</a:t>
            </a:r>
            <a:r>
              <a:rPr lang="en-US" sz="1100" dirty="0">
                <a:latin typeface="Times New Roman" panose="02020603050405020304" pitchFamily="18" charset="0"/>
                <a:cs typeface="Times New Roman" panose="02020603050405020304" pitchFamily="18" charset="0"/>
              </a:rPr>
              <a:t>The </a:t>
            </a:r>
            <a:r>
              <a:rPr lang="en-US" sz="1100" dirty="0" err="1">
                <a:latin typeface="Times New Roman" panose="02020603050405020304" pitchFamily="18" charset="0"/>
                <a:cs typeface="Times New Roman" panose="02020603050405020304" pitchFamily="18" charset="0"/>
              </a:rPr>
              <a:t>HomePage</a:t>
            </a:r>
            <a:r>
              <a:rPr lang="en-US" sz="1100" dirty="0">
                <a:latin typeface="Times New Roman" panose="02020603050405020304" pitchFamily="18" charset="0"/>
                <a:cs typeface="Times New Roman" panose="02020603050405020304" pitchFamily="18" charset="0"/>
              </a:rPr>
              <a:t> serves as the landing page of your application. It provides an overview of the project's features, objectives, and benefits</a:t>
            </a:r>
            <a:r>
              <a:rPr lang="en-US" dirty="0"/>
              <a:t>. </a:t>
            </a:r>
            <a:r>
              <a:rPr lang="en-US" sz="1100" dirty="0">
                <a:latin typeface="Times New Roman" panose="02020603050405020304" pitchFamily="18" charset="0"/>
                <a:cs typeface="Times New Roman" panose="02020603050405020304" pitchFamily="18" charset="0"/>
              </a:rPr>
              <a:t>Users can navigate to other sections of the application from this page.</a:t>
            </a:r>
            <a:endParaRPr lang="en-IN" sz="1100" dirty="0">
              <a:latin typeface="Times New Roman" panose="02020603050405020304" pitchFamily="18" charset="0"/>
              <a:cs typeface="Times New Roman" panose="02020603050405020304" pitchFamily="18" charset="0"/>
            </a:endParaRPr>
          </a:p>
          <a:p>
            <a:pPr algn="just">
              <a:lnSpc>
                <a:spcPct val="115000"/>
              </a:lnSpc>
              <a:spcAft>
                <a:spcPts val="750"/>
              </a:spcAft>
            </a:pPr>
            <a:endParaRPr lang="en-IN" sz="12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p:cNvPicPr/>
          <p:nvPr/>
        </p:nvPicPr>
        <p:blipFill>
          <a:blip r:embed="rId2"/>
          <a:stretch>
            <a:fillRect/>
          </a:stretch>
        </p:blipFill>
        <p:spPr>
          <a:xfrm>
            <a:off x="966158" y="1455982"/>
            <a:ext cx="7297948" cy="2995248"/>
          </a:xfrm>
          <a:prstGeom prst="rect">
            <a:avLst/>
          </a:prstGeom>
        </p:spPr>
      </p:pic>
    </p:spTree>
    <p:extLst>
      <p:ext uri="{BB962C8B-B14F-4D97-AF65-F5344CB8AC3E}">
        <p14:creationId xmlns:p14="http://schemas.microsoft.com/office/powerpoint/2010/main" xmlns="" val="41946439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43</a:t>
            </a:fld>
            <a:endParaRPr lang="en-US" dirty="0"/>
          </a:p>
        </p:txBody>
      </p:sp>
      <p:sp>
        <p:nvSpPr>
          <p:cNvPr id="3" name="Rectangle 2"/>
          <p:cNvSpPr/>
          <p:nvPr/>
        </p:nvSpPr>
        <p:spPr>
          <a:xfrm>
            <a:off x="369651" y="369651"/>
            <a:ext cx="8489030" cy="573042"/>
          </a:xfrm>
          <a:prstGeom prst="rect">
            <a:avLst/>
          </a:prstGeom>
        </p:spPr>
        <p:txBody>
          <a:bodyPr wrap="square">
            <a:spAutoFit/>
          </a:bodyPr>
          <a:lstStyle/>
          <a:p>
            <a:pPr marL="228600" algn="just">
              <a:lnSpc>
                <a:spcPct val="150000"/>
              </a:lnSpc>
              <a:spcAft>
                <a:spcPts val="1000"/>
              </a:spcAft>
            </a:pPr>
            <a:r>
              <a:rPr lang="en-US" sz="1100" b="1" dirty="0" err="1">
                <a:latin typeface="Times New Roman" panose="02020603050405020304" pitchFamily="18" charset="0"/>
                <a:ea typeface="Calibri" panose="020F0502020204030204" pitchFamily="34" charset="0"/>
                <a:cs typeface="Times New Roman" panose="02020603050405020304" pitchFamily="18" charset="0"/>
              </a:rPr>
              <a:t>AboutPage</a:t>
            </a:r>
            <a:r>
              <a:rPr lang="en-US" sz="1100" b="1" dirty="0">
                <a:latin typeface="Times New Roman" panose="02020603050405020304" pitchFamily="18" charset="0"/>
                <a:ea typeface="Calibri" panose="020F0502020204030204" pitchFamily="34" charset="0"/>
                <a:cs typeface="Times New Roman" panose="02020603050405020304" pitchFamily="18" charset="0"/>
              </a:rPr>
              <a:t>:</a:t>
            </a:r>
            <a:r>
              <a:rPr lang="en-US" sz="1100" dirty="0">
                <a:latin typeface="Times New Roman" panose="02020603050405020304" pitchFamily="18" charset="0"/>
                <a:ea typeface="Calibri" panose="020F0502020204030204" pitchFamily="34" charset="0"/>
                <a:cs typeface="Times New Roman" panose="02020603050405020304" pitchFamily="18" charset="0"/>
              </a:rPr>
              <a:t> The </a:t>
            </a:r>
            <a:r>
              <a:rPr lang="en-US" sz="1100" dirty="0" err="1">
                <a:latin typeface="Times New Roman" panose="02020603050405020304" pitchFamily="18" charset="0"/>
                <a:ea typeface="Calibri" panose="020F0502020204030204" pitchFamily="34" charset="0"/>
                <a:cs typeface="Times New Roman" panose="02020603050405020304" pitchFamily="18" charset="0"/>
              </a:rPr>
              <a:t>AboutPage</a:t>
            </a:r>
            <a:r>
              <a:rPr lang="en-US" sz="1100" dirty="0">
                <a:latin typeface="Times New Roman" panose="02020603050405020304" pitchFamily="18" charset="0"/>
                <a:ea typeface="Calibri" panose="020F0502020204030204" pitchFamily="34" charset="0"/>
                <a:cs typeface="Times New Roman" panose="02020603050405020304" pitchFamily="18" charset="0"/>
              </a:rPr>
              <a:t> offers detailed information about the project, including its purpose, goals, and the technology used. It provides background information on the problem being addressed and the methods employed.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p:nvPr/>
        </p:nvPicPr>
        <p:blipFill>
          <a:blip r:embed="rId2"/>
          <a:stretch>
            <a:fillRect/>
          </a:stretch>
        </p:blipFill>
        <p:spPr>
          <a:xfrm>
            <a:off x="1121434" y="1161097"/>
            <a:ext cx="6422366" cy="3065846"/>
          </a:xfrm>
          <a:prstGeom prst="rect">
            <a:avLst/>
          </a:prstGeom>
        </p:spPr>
      </p:pic>
    </p:spTree>
    <p:extLst>
      <p:ext uri="{BB962C8B-B14F-4D97-AF65-F5344CB8AC3E}">
        <p14:creationId xmlns:p14="http://schemas.microsoft.com/office/powerpoint/2010/main" xmlns="" val="358623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8018" y="335829"/>
            <a:ext cx="8404697" cy="600164"/>
          </a:xfrm>
          <a:prstGeom prst="rect">
            <a:avLst/>
          </a:prstGeom>
        </p:spPr>
        <p:txBody>
          <a:bodyPr wrap="square">
            <a:spAutoFit/>
          </a:bodyPr>
          <a:lstStyle/>
          <a:p>
            <a:r>
              <a:rPr lang="en-US" sz="1100" b="1" dirty="0">
                <a:latin typeface="Times New Roman" panose="02020603050405020304" pitchFamily="18" charset="0"/>
                <a:cs typeface="Times New Roman" panose="02020603050405020304" pitchFamily="18" charset="0"/>
              </a:rPr>
              <a:t>Registration Page:</a:t>
            </a:r>
            <a:r>
              <a:rPr lang="en-US" sz="1100" dirty="0">
                <a:latin typeface="Times New Roman" panose="02020603050405020304" pitchFamily="18" charset="0"/>
                <a:cs typeface="Times New Roman" panose="02020603050405020304" pitchFamily="18" charset="0"/>
              </a:rPr>
              <a:t> The Registration Page allows new users to create an account with the application. It typically includes fields for entering personal information such as name, email, password, and possibly other details like phone number or address. Users need to fill out this form to gain access to the application's features.</a:t>
            </a:r>
            <a:endParaRPr lang="en-IN" sz="1100"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2"/>
          <a:stretch>
            <a:fillRect/>
          </a:stretch>
        </p:blipFill>
        <p:spPr>
          <a:xfrm>
            <a:off x="1138687" y="1162685"/>
            <a:ext cx="6405113" cy="3081511"/>
          </a:xfrm>
          <a:prstGeom prst="rect">
            <a:avLst/>
          </a:prstGeom>
        </p:spPr>
      </p:pic>
    </p:spTree>
    <p:extLst>
      <p:ext uri="{BB962C8B-B14F-4D97-AF65-F5344CB8AC3E}">
        <p14:creationId xmlns:p14="http://schemas.microsoft.com/office/powerpoint/2010/main" xmlns="" val="6860974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842A9E29-4D9A-4AEF-1D67-681B0A118FB1}"/>
              </a:ext>
            </a:extLst>
          </p:cNvPr>
          <p:cNvSpPr txBox="1"/>
          <p:nvPr/>
        </p:nvSpPr>
        <p:spPr>
          <a:xfrm>
            <a:off x="532231" y="295869"/>
            <a:ext cx="7367573" cy="715581"/>
          </a:xfrm>
          <a:prstGeom prst="rect">
            <a:avLst/>
          </a:prstGeom>
          <a:noFill/>
        </p:spPr>
        <p:txBody>
          <a:bodyPr wrap="square">
            <a:spAutoFit/>
          </a:bodyPr>
          <a:lstStyle/>
          <a:p>
            <a:pPr>
              <a:lnSpc>
                <a:spcPct val="150000"/>
              </a:lnSpc>
              <a:spcAft>
                <a:spcPts val="750"/>
              </a:spcAft>
            </a:pPr>
            <a:r>
              <a:rPr lang="en-IN" sz="1350" b="1" dirty="0">
                <a:latin typeface="Times New Roman" panose="02020603050405020304" pitchFamily="18" charset="0"/>
                <a:ea typeface="Calibri" panose="020F0502020204030204" pitchFamily="34" charset="0"/>
                <a:cs typeface="Times New Roman" panose="02020603050405020304" pitchFamily="18" charset="0"/>
              </a:rPr>
              <a:t>Login: </a:t>
            </a:r>
            <a:r>
              <a:rPr lang="en-US" sz="1350" dirty="0">
                <a:latin typeface="Times New Roman" panose="02020603050405020304" pitchFamily="18" charset="0"/>
                <a:ea typeface="Calibri" panose="020F0502020204030204" pitchFamily="34" charset="0"/>
                <a:cs typeface="Times New Roman" panose="02020603050405020304" pitchFamily="18" charset="0"/>
              </a:rPr>
              <a:t>The login page allows registered users to securely access the application. User have to provide register email and password.</a:t>
            </a:r>
            <a:endParaRPr lang="en-IN" sz="12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p:cNvPicPr/>
          <p:nvPr/>
        </p:nvPicPr>
        <p:blipFill>
          <a:blip r:embed="rId2"/>
          <a:stretch>
            <a:fillRect/>
          </a:stretch>
        </p:blipFill>
        <p:spPr>
          <a:xfrm>
            <a:off x="1069675" y="1224951"/>
            <a:ext cx="7004650" cy="3226279"/>
          </a:xfrm>
          <a:prstGeom prst="rect">
            <a:avLst/>
          </a:prstGeom>
        </p:spPr>
      </p:pic>
    </p:spTree>
    <p:extLst>
      <p:ext uri="{BB962C8B-B14F-4D97-AF65-F5344CB8AC3E}">
        <p14:creationId xmlns:p14="http://schemas.microsoft.com/office/powerpoint/2010/main" xmlns="" val="2172041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27075" y="615166"/>
            <a:ext cx="7689850" cy="507831"/>
          </a:xfrm>
          <a:prstGeom prst="rect">
            <a:avLst/>
          </a:prstGeom>
        </p:spPr>
        <p:txBody>
          <a:bodyPr wrap="square">
            <a:spAutoFit/>
          </a:bodyPr>
          <a:lstStyle/>
          <a:p>
            <a:pPr>
              <a:lnSpc>
                <a:spcPct val="150000"/>
              </a:lnSpc>
              <a:spcAft>
                <a:spcPts val="1000"/>
              </a:spcAft>
            </a:pPr>
            <a:r>
              <a:rPr lang="en-IN" sz="1100" b="1" dirty="0">
                <a:latin typeface="Times New Roman" panose="02020603050405020304" pitchFamily="18" charset="0"/>
                <a:ea typeface="Calibri" panose="020F0502020204030204" pitchFamily="34" charset="0"/>
                <a:cs typeface="Times New Roman" panose="02020603050405020304" pitchFamily="18" charset="0"/>
              </a:rPr>
              <a:t>View: </a:t>
            </a:r>
            <a:r>
              <a:rPr lang="en-IN" sz="1100" dirty="0">
                <a:latin typeface="Times New Roman" panose="02020603050405020304" pitchFamily="18" charset="0"/>
                <a:ea typeface="Calibri" panose="020F0502020204030204" pitchFamily="34" charset="0"/>
                <a:cs typeface="Times New Roman" panose="02020603050405020304" pitchFamily="18" charset="0"/>
              </a:rPr>
              <a:t>The view data page provides users with access to the data used for Bitcoin Pattern Analysis</a:t>
            </a:r>
            <a:r>
              <a:rPr lang="en-IN" dirty="0">
                <a:latin typeface="Times New Roman" panose="02020603050405020304" pitchFamily="18" charset="0"/>
                <a:ea typeface="Calibri" panose="020F0502020204030204" pitchFamily="34" charset="0"/>
                <a:cs typeface="Times New Roman" panose="02020603050405020304" pitchFamily="18" charset="0"/>
              </a:rPr>
              <a: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p:cNvPicPr/>
          <p:nvPr/>
        </p:nvPicPr>
        <p:blipFill>
          <a:blip r:embed="rId2"/>
          <a:stretch>
            <a:fillRect/>
          </a:stretch>
        </p:blipFill>
        <p:spPr>
          <a:xfrm>
            <a:off x="1086928" y="1122997"/>
            <a:ext cx="6970144" cy="3121199"/>
          </a:xfrm>
          <a:prstGeom prst="rect">
            <a:avLst/>
          </a:prstGeom>
        </p:spPr>
      </p:pic>
    </p:spTree>
    <p:extLst>
      <p:ext uri="{BB962C8B-B14F-4D97-AF65-F5344CB8AC3E}">
        <p14:creationId xmlns:p14="http://schemas.microsoft.com/office/powerpoint/2010/main" xmlns="" val="32734267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712831" y="307615"/>
            <a:ext cx="7160054" cy="4078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buClrTx/>
            </a:pPr>
            <a:r>
              <a:rPr lang="en-US" sz="11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Model Selection:</a:t>
            </a:r>
            <a:r>
              <a:rPr lang="en-US" sz="1100" dirty="0">
                <a:latin typeface="Times New Roman" panose="02020603050405020304" pitchFamily="18" charset="0"/>
                <a:cs typeface="Times New Roman" panose="02020603050405020304" pitchFamily="18" charset="0"/>
              </a:rPr>
              <a:t> </a:t>
            </a:r>
            <a:r>
              <a:rPr lang="en-IN" sz="1100" dirty="0">
                <a:latin typeface="Times New Roman" panose="02020603050405020304" pitchFamily="18" charset="0"/>
                <a:cs typeface="Times New Roman" panose="02020603050405020304" pitchFamily="18" charset="0"/>
              </a:rPr>
              <a:t>Here user have to select the model and </a:t>
            </a:r>
            <a:r>
              <a:rPr lang="en-IN" sz="1100" dirty="0" err="1">
                <a:latin typeface="Times New Roman" panose="02020603050405020304" pitchFamily="18" charset="0"/>
                <a:cs typeface="Times New Roman" panose="02020603050405020304" pitchFamily="18" charset="0"/>
              </a:rPr>
              <a:t>and</a:t>
            </a:r>
            <a:r>
              <a:rPr lang="en-IN" sz="1100" dirty="0">
                <a:latin typeface="Times New Roman" panose="02020603050405020304" pitchFamily="18" charset="0"/>
                <a:cs typeface="Times New Roman" panose="02020603050405020304" pitchFamily="18" charset="0"/>
              </a:rPr>
              <a:t> view the accuracy so that we know which algorithm is giving the highest accuracy.</a:t>
            </a:r>
            <a:endParaRPr lang="en-US" sz="1100" dirty="0">
              <a:solidFill>
                <a:schemeClr val="tx1"/>
              </a:solidFill>
              <a:latin typeface="Times New Roman" panose="02020603050405020304" pitchFamily="18" charset="0"/>
              <a:cs typeface="Times New Roman" panose="02020603050405020304" pitchFamily="18" charset="0"/>
            </a:endParaRPr>
          </a:p>
        </p:txBody>
      </p:sp>
      <p:pic>
        <p:nvPicPr>
          <p:cNvPr id="5" name="Picture 4"/>
          <p:cNvPicPr/>
          <p:nvPr/>
        </p:nvPicPr>
        <p:blipFill>
          <a:blip r:embed="rId2"/>
          <a:stretch>
            <a:fillRect/>
          </a:stretch>
        </p:blipFill>
        <p:spPr>
          <a:xfrm>
            <a:off x="1328467" y="1000665"/>
            <a:ext cx="6832121" cy="3364302"/>
          </a:xfrm>
          <a:prstGeom prst="rect">
            <a:avLst/>
          </a:prstGeom>
        </p:spPr>
      </p:pic>
    </p:spTree>
    <p:extLst>
      <p:ext uri="{BB962C8B-B14F-4D97-AF65-F5344CB8AC3E}">
        <p14:creationId xmlns:p14="http://schemas.microsoft.com/office/powerpoint/2010/main" xmlns="" val="35139684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385598" y="366413"/>
            <a:ext cx="8197710" cy="6924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algn="just">
              <a:lnSpc>
                <a:spcPct val="150000"/>
              </a:lnSpc>
              <a:spcAft>
                <a:spcPts val="600"/>
              </a:spcAft>
            </a:pPr>
            <a:r>
              <a:rPr lang="en-US" sz="1350" b="1" dirty="0">
                <a:latin typeface="Times New Roman" panose="02020603050405020304" pitchFamily="18" charset="0"/>
                <a:ea typeface="Calibri" panose="020F0502020204030204" pitchFamily="34" charset="0"/>
                <a:cs typeface="Times New Roman" panose="02020603050405020304" pitchFamily="18" charset="0"/>
              </a:rPr>
              <a:t>Prediction:</a:t>
            </a:r>
            <a:r>
              <a:rPr lang="en-US" sz="1350" dirty="0">
                <a:latin typeface="Times New Roman" panose="02020603050405020304" pitchFamily="18" charset="0"/>
                <a:ea typeface="Calibri" panose="020F0502020204030204" pitchFamily="34" charset="0"/>
                <a:cs typeface="Times New Roman" panose="02020603050405020304" pitchFamily="18" charset="0"/>
              </a:rPr>
              <a:t> </a:t>
            </a:r>
            <a:r>
              <a:rPr lang="en-US" sz="1350" dirty="0">
                <a:latin typeface="Times New Roman" panose="02020603050405020304" pitchFamily="18" charset="0"/>
                <a:ea typeface="Calibri" panose="020F0502020204030204" pitchFamily="34" charset="0"/>
              </a:rPr>
              <a:t>This is the prediction page here user have to provide values of a 20 features and our model is predict the final output.</a:t>
            </a:r>
            <a:endParaRPr lang="en-IN" sz="1350"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3"/>
          <p:cNvSpPr>
            <a:spLocks noChangeArrowheads="1"/>
          </p:cNvSpPr>
          <p:nvPr/>
        </p:nvSpPr>
        <p:spPr bwMode="auto">
          <a:xfrm>
            <a:off x="4744963" y="4664718"/>
            <a:ext cx="65" cy="230832"/>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algn="ctr" defTabSz="685800" eaLnBrk="0" fontAlgn="base" hangingPunct="0">
              <a:spcBef>
                <a:spcPct val="0"/>
              </a:spcBef>
              <a:spcAft>
                <a:spcPct val="0"/>
              </a:spcAft>
              <a:buClrTx/>
            </a:pPr>
            <a:endParaRPr lang="en-US" sz="1500" dirty="0">
              <a:solidFill>
                <a:schemeClr val="tx1"/>
              </a:solidFill>
              <a:latin typeface="Arial" panose="020B0604020202020204" pitchFamily="34" charset="0"/>
            </a:endParaRPr>
          </a:p>
        </p:txBody>
      </p:sp>
      <p:pic>
        <p:nvPicPr>
          <p:cNvPr id="6" name="Picture 5"/>
          <p:cNvPicPr/>
          <p:nvPr/>
        </p:nvPicPr>
        <p:blipFill>
          <a:blip r:embed="rId2"/>
          <a:stretch>
            <a:fillRect/>
          </a:stretch>
        </p:blipFill>
        <p:spPr>
          <a:xfrm>
            <a:off x="1431985" y="1058910"/>
            <a:ext cx="6538823" cy="3409573"/>
          </a:xfrm>
          <a:prstGeom prst="rect">
            <a:avLst/>
          </a:prstGeom>
        </p:spPr>
      </p:pic>
    </p:spTree>
    <p:extLst>
      <p:ext uri="{BB962C8B-B14F-4D97-AF65-F5344CB8AC3E}">
        <p14:creationId xmlns:p14="http://schemas.microsoft.com/office/powerpoint/2010/main" xmlns="" val="27116465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49</a:t>
            </a:fld>
            <a:endParaRPr lang="en-US" dirty="0"/>
          </a:p>
        </p:txBody>
      </p:sp>
      <p:pic>
        <p:nvPicPr>
          <p:cNvPr id="3" name="Picture 2" descr="Screenshot (165).png"/>
          <p:cNvPicPr>
            <a:picLocks noChangeAspect="1"/>
          </p:cNvPicPr>
          <p:nvPr/>
        </p:nvPicPr>
        <p:blipFill>
          <a:blip r:embed="rId2"/>
          <a:stretch>
            <a:fillRect/>
          </a:stretch>
        </p:blipFill>
        <p:spPr>
          <a:xfrm>
            <a:off x="817418" y="1115291"/>
            <a:ext cx="7474527" cy="3255817"/>
          </a:xfrm>
          <a:prstGeom prst="rect">
            <a:avLst/>
          </a:prstGeom>
        </p:spPr>
      </p:pic>
      <p:sp>
        <p:nvSpPr>
          <p:cNvPr id="5" name="TextBox 4"/>
          <p:cNvSpPr txBox="1"/>
          <p:nvPr/>
        </p:nvSpPr>
        <p:spPr>
          <a:xfrm>
            <a:off x="796636" y="505691"/>
            <a:ext cx="7481455" cy="600164"/>
          </a:xfrm>
          <a:prstGeom prst="rect">
            <a:avLst/>
          </a:prstGeom>
          <a:noFill/>
        </p:spPr>
        <p:txBody>
          <a:bodyPr wrap="square" rtlCol="0">
            <a:spAutoFit/>
          </a:bodyPr>
          <a:lstStyle/>
          <a:p>
            <a:r>
              <a:rPr lang="en-US" sz="1100" b="1" dirty="0">
                <a:latin typeface="Times New Roman" panose="02020603050405020304" pitchFamily="18" charset="0"/>
                <a:ea typeface="Calibri" panose="020F0502020204030204" pitchFamily="34" charset="0"/>
                <a:cs typeface="Times New Roman" panose="02020603050405020304" pitchFamily="18" charset="0"/>
              </a:rPr>
              <a:t>Prediction output:</a:t>
            </a:r>
            <a:r>
              <a:rPr lang="en-US" sz="1100" dirty="0"/>
              <a:t> </a:t>
            </a:r>
            <a:r>
              <a:rPr lang="en-US" sz="1100" dirty="0">
                <a:latin typeface="Times" charset="0"/>
                <a:cs typeface="Times" charset="0"/>
              </a:rPr>
              <a:t>This screenshot shows the </a:t>
            </a:r>
            <a:r>
              <a:rPr lang="en-US" sz="1100" b="1" dirty="0">
                <a:latin typeface="Times" charset="0"/>
                <a:cs typeface="Times" charset="0"/>
              </a:rPr>
              <a:t>prediction page</a:t>
            </a:r>
            <a:r>
              <a:rPr lang="en-US" sz="1100" dirty="0">
                <a:latin typeface="Times" charset="0"/>
                <a:cs typeface="Times" charset="0"/>
              </a:rPr>
              <a:t> of the </a:t>
            </a:r>
            <a:r>
              <a:rPr lang="en-US" sz="1100" dirty="0" err="1">
                <a:latin typeface="Times" charset="0"/>
                <a:cs typeface="Times" charset="0"/>
              </a:rPr>
              <a:t>ransomware</a:t>
            </a:r>
            <a:r>
              <a:rPr lang="en-US" sz="1100" dirty="0">
                <a:latin typeface="Times" charset="0"/>
                <a:cs typeface="Times" charset="0"/>
              </a:rPr>
              <a:t> detection web application. The system has analyzed the user-entered network features and generated a result </a:t>
            </a:r>
            <a:r>
              <a:rPr lang="en-US" sz="1100" dirty="0" err="1">
                <a:latin typeface="Times" charset="0"/>
                <a:cs typeface="Times" charset="0"/>
              </a:rPr>
              <a:t>labelled</a:t>
            </a:r>
            <a:r>
              <a:rPr lang="en-US" sz="1100" dirty="0">
                <a:latin typeface="Times" charset="0"/>
                <a:cs typeface="Times" charset="0"/>
              </a:rPr>
              <a:t> </a:t>
            </a:r>
            <a:r>
              <a:rPr lang="en-US" sz="1100" b="1" dirty="0">
                <a:latin typeface="Times" charset="0"/>
                <a:cs typeface="Times" charset="0"/>
              </a:rPr>
              <a:t>“Malicious”</a:t>
            </a:r>
            <a:r>
              <a:rPr lang="en-US" sz="1100" dirty="0">
                <a:latin typeface="Times" charset="0"/>
                <a:cs typeface="Times" charset="0"/>
              </a:rPr>
              <a:t>, indicating that the detected </a:t>
            </a:r>
            <a:r>
              <a:rPr lang="en-US" sz="1100" dirty="0" err="1">
                <a:latin typeface="Times" charset="0"/>
                <a:cs typeface="Times" charset="0"/>
              </a:rPr>
              <a:t>behaviour</a:t>
            </a:r>
            <a:r>
              <a:rPr lang="en-US" sz="1100" dirty="0">
                <a:latin typeface="Times" charset="0"/>
                <a:cs typeface="Times" charset="0"/>
              </a:rPr>
              <a:t> resembles </a:t>
            </a:r>
            <a:r>
              <a:rPr lang="en-US" sz="1100" dirty="0" err="1">
                <a:latin typeface="Times" charset="0"/>
                <a:cs typeface="Times" charset="0"/>
              </a:rPr>
              <a:t>IoT</a:t>
            </a:r>
            <a:r>
              <a:rPr lang="en-US" sz="1100" dirty="0">
                <a:latin typeface="Times" charset="0"/>
                <a:cs typeface="Times" charset="0"/>
              </a:rPr>
              <a:t>-based </a:t>
            </a:r>
            <a:r>
              <a:rPr lang="en-US" sz="1100" dirty="0" err="1">
                <a:latin typeface="Times" charset="0"/>
                <a:cs typeface="Times" charset="0"/>
              </a:rPr>
              <a:t>ransomware</a:t>
            </a:r>
            <a:r>
              <a:rPr lang="en-US" sz="1100" dirty="0">
                <a:latin typeface="Times" charset="0"/>
                <a:cs typeface="Times" charset="0"/>
              </a:rPr>
              <a:t> activity.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29"/>
          <p:cNvSpPr txBox="1">
            <a:spLocks noGrp="1"/>
          </p:cNvSpPr>
          <p:nvPr>
            <p:ph type="title"/>
          </p:nvPr>
        </p:nvSpPr>
        <p:spPr>
          <a:xfrm>
            <a:off x="498664" y="181714"/>
            <a:ext cx="7713900" cy="71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800" b="1" dirty="0">
                <a:solidFill>
                  <a:schemeClr val="tx1"/>
                </a:solidFill>
                <a:latin typeface="Times New Roman" panose="02020603050405020304" pitchFamily="18" charset="0"/>
                <a:cs typeface="Times New Roman" panose="02020603050405020304" pitchFamily="18" charset="0"/>
              </a:rPr>
              <a:t>Objective of the Project</a:t>
            </a:r>
            <a:endParaRPr sz="1800" b="1" dirty="0">
              <a:solidFill>
                <a:schemeClr val="tx1"/>
              </a:solidFill>
              <a:latin typeface="Times New Roman" panose="02020603050405020304" pitchFamily="18" charset="0"/>
              <a:cs typeface="Times New Roman" panose="02020603050405020304" pitchFamily="18" charset="0"/>
            </a:endParaRPr>
          </a:p>
        </p:txBody>
      </p:sp>
      <p:sp>
        <p:nvSpPr>
          <p:cNvPr id="7" name="Google Shape;691;p31"/>
          <p:cNvSpPr txBox="1"/>
          <p:nvPr/>
        </p:nvSpPr>
        <p:spPr>
          <a:xfrm>
            <a:off x="7752200" y="505531"/>
            <a:ext cx="920728" cy="67025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endParaRPr lang="en-GB" sz="3200" dirty="0">
              <a:solidFill>
                <a:schemeClr val="accent4"/>
              </a:solidFill>
            </a:endParaRPr>
          </a:p>
        </p:txBody>
      </p:sp>
      <p:sp>
        <p:nvSpPr>
          <p:cNvPr id="2" name="Rectangle 1"/>
          <p:cNvSpPr/>
          <p:nvPr/>
        </p:nvSpPr>
        <p:spPr>
          <a:xfrm>
            <a:off x="338667" y="840656"/>
            <a:ext cx="8504102" cy="3175356"/>
          </a:xfrm>
          <a:prstGeom prst="rect">
            <a:avLst/>
          </a:prstGeom>
        </p:spPr>
        <p:txBody>
          <a:bodyPr wrap="square">
            <a:spAutoFit/>
          </a:bodyPr>
          <a:lstStyle/>
          <a:p>
            <a:pPr algn="just">
              <a:lnSpc>
                <a:spcPct val="150000"/>
              </a:lnSpc>
            </a:pPr>
            <a:r>
              <a:rPr lang="en-US" sz="1200" dirty="0">
                <a:latin typeface="Times New Roman" panose="02020603050405020304" pitchFamily="18" charset="0"/>
                <a:cs typeface="Times New Roman" panose="02020603050405020304" pitchFamily="18" charset="0"/>
              </a:rPr>
              <a:t>The primary objective of this project is to design and develop an adaptive monitoring framework for the early detection of ransomware using behavioral and network traffic analysis. This framework aims to identify ransomware activity in its nascent stages by analyzing system behaviors, such as file access patterns, encryption processes, and unauthorized data movements, alongside unusual network traffic indicators, including large data transfers and encrypted communication. By leveraging machine learning algorithms, the system will detect anomalies indicative of ransomware, enabling rapid response and mitigation. A key focus is on developing adaptive models that evolve with new data, ensuring resilience against emerging ransomware tactics. The framework will also minimize false positives, enhancing detection accuracy and operational efficiency. Additionally, the project aims to integrate a multi-layered approach, combining real-time monitoring, anomaly detection, and preemptive action mechanisms, such as isolating affected systems. This comprehensive framework will provide organizations with a robust defense mechanism, reducing response time, mitigating damage, and safeguarding critical assets from ransomware attacks.</a:t>
            </a:r>
            <a:r>
              <a:rPr lang="en-US" sz="1200" b="1" dirty="0">
                <a:latin typeface="Times New Roman" panose="02020603050405020304" pitchFamily="18" charset="0"/>
                <a:cs typeface="Times New Roman" panose="02020603050405020304" pitchFamily="18" charset="0"/>
              </a:rPr>
              <a:t> </a:t>
            </a:r>
            <a:endParaRPr lang="en-IN" sz="1200" dirty="0">
              <a:latin typeface="Times New Roman" panose="02020603050405020304" pitchFamily="18" charset="0"/>
              <a:cs typeface="Times New Roman" panose="02020603050405020304" pitchFamily="18" charset="0"/>
            </a:endParaRPr>
          </a:p>
          <a:p>
            <a:pPr marL="146050" indent="0" algn="just">
              <a:lnSpc>
                <a:spcPct val="200000"/>
              </a:lnSpc>
              <a:buNone/>
            </a:pPr>
            <a:endParaRPr lang="en-US" sz="12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xmlns="" val="29295519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50</a:t>
            </a:fld>
            <a:endParaRPr lang="en-US" dirty="0"/>
          </a:p>
        </p:txBody>
      </p:sp>
      <p:pic>
        <p:nvPicPr>
          <p:cNvPr id="3" name="Picture 2" descr="WhatsApp Image 2025-11-18 at 5.25.26 AM.jpeg"/>
          <p:cNvPicPr>
            <a:picLocks noChangeAspect="1"/>
          </p:cNvPicPr>
          <p:nvPr/>
        </p:nvPicPr>
        <p:blipFill>
          <a:blip r:embed="rId2"/>
          <a:stretch>
            <a:fillRect/>
          </a:stretch>
        </p:blipFill>
        <p:spPr>
          <a:xfrm>
            <a:off x="998220" y="1281545"/>
            <a:ext cx="7147560" cy="3096492"/>
          </a:xfrm>
          <a:prstGeom prst="rect">
            <a:avLst/>
          </a:prstGeom>
        </p:spPr>
      </p:pic>
      <p:sp>
        <p:nvSpPr>
          <p:cNvPr id="4" name="TextBox 3"/>
          <p:cNvSpPr txBox="1"/>
          <p:nvPr/>
        </p:nvSpPr>
        <p:spPr>
          <a:xfrm>
            <a:off x="1018309" y="588819"/>
            <a:ext cx="7107382" cy="938719"/>
          </a:xfrm>
          <a:prstGeom prst="rect">
            <a:avLst/>
          </a:prstGeom>
          <a:noFill/>
        </p:spPr>
        <p:txBody>
          <a:bodyPr wrap="square" rtlCol="0">
            <a:spAutoFit/>
          </a:bodyPr>
          <a:lstStyle/>
          <a:p>
            <a:pPr algn="just"/>
            <a:r>
              <a:rPr lang="en-US" sz="1100" b="1" dirty="0">
                <a:latin typeface="Times New Roman" panose="02020603050405020304" pitchFamily="18" charset="0"/>
                <a:ea typeface="Calibri" panose="020F0502020204030204" pitchFamily="34" charset="0"/>
                <a:cs typeface="Times New Roman" panose="02020603050405020304" pitchFamily="18" charset="0"/>
              </a:rPr>
              <a:t>Prediction output :</a:t>
            </a:r>
            <a:r>
              <a:rPr lang="en-US" sz="1100" dirty="0">
                <a:latin typeface="Times New Roman" panose="02020603050405020304" pitchFamily="18" charset="0"/>
                <a:ea typeface="Calibri" panose="020F0502020204030204" pitchFamily="34" charset="0"/>
                <a:cs typeface="Times New Roman" panose="02020603050405020304" pitchFamily="18" charset="0"/>
              </a:rPr>
              <a:t> </a:t>
            </a:r>
            <a:r>
              <a:rPr lang="en-US" sz="1100" dirty="0">
                <a:latin typeface="Times" charset="0"/>
                <a:cs typeface="Times" charset="0"/>
              </a:rPr>
              <a:t>This screenshot shows the </a:t>
            </a:r>
            <a:r>
              <a:rPr lang="en-US" sz="1100" b="1" dirty="0">
                <a:latin typeface="Times" charset="0"/>
                <a:cs typeface="Times" charset="0"/>
              </a:rPr>
              <a:t>Prediction Output</a:t>
            </a:r>
            <a:r>
              <a:rPr lang="en-US" sz="1100" dirty="0">
                <a:latin typeface="Times" charset="0"/>
                <a:cs typeface="Times" charset="0"/>
              </a:rPr>
              <a:t> of the </a:t>
            </a:r>
            <a:r>
              <a:rPr lang="en-US" sz="1100" dirty="0" err="1">
                <a:latin typeface="Times" charset="0"/>
                <a:cs typeface="Times" charset="0"/>
              </a:rPr>
              <a:t>IoT-ransomware</a:t>
            </a:r>
            <a:r>
              <a:rPr lang="en-US" sz="1100" dirty="0">
                <a:latin typeface="Times" charset="0"/>
                <a:cs typeface="Times" charset="0"/>
              </a:rPr>
              <a:t> detection system, where the model has classified the input as </a:t>
            </a:r>
            <a:r>
              <a:rPr lang="en-US" sz="1100" b="1" dirty="0">
                <a:latin typeface="Times" charset="0"/>
                <a:cs typeface="Times" charset="0"/>
              </a:rPr>
              <a:t>Benign</a:t>
            </a:r>
            <a:r>
              <a:rPr lang="en-US" sz="1100" dirty="0">
                <a:latin typeface="Times" charset="0"/>
                <a:cs typeface="Times" charset="0"/>
              </a:rPr>
              <a:t>, meaning the </a:t>
            </a:r>
            <a:r>
              <a:rPr lang="en-US" sz="1100" dirty="0" err="1">
                <a:latin typeface="Times" charset="0"/>
                <a:cs typeface="Times" charset="0"/>
              </a:rPr>
              <a:t>behaviour</a:t>
            </a:r>
            <a:r>
              <a:rPr lang="en-US" sz="1100" dirty="0">
                <a:latin typeface="Times" charset="0"/>
                <a:cs typeface="Times" charset="0"/>
              </a:rPr>
              <a:t> is normal and not linked to any </a:t>
            </a:r>
            <a:r>
              <a:rPr lang="en-US" sz="1100" dirty="0" err="1">
                <a:latin typeface="Times" charset="0"/>
                <a:cs typeface="Times" charset="0"/>
              </a:rPr>
              <a:t>ransomware</a:t>
            </a:r>
            <a:r>
              <a:rPr lang="en-US" sz="1100" dirty="0">
                <a:latin typeface="Times" charset="0"/>
                <a:cs typeface="Times" charset="0"/>
              </a:rPr>
              <a:t> activity. The system evaluates the given network parameters and confirms that there is no threat. Users can modify the input fields below to test additional scenarios</a:t>
            </a:r>
            <a:r>
              <a:rPr lang="en-US" sz="1100" dirty="0"/>
              <a:t>.</a:t>
            </a:r>
          </a:p>
          <a:p>
            <a:endParaRPr lang="en-US" sz="1100" dirty="0">
              <a:latin typeface="Times" charset="0"/>
              <a:cs typeface="Times"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38"/>
          <p:cNvSpPr txBox="1">
            <a:spLocks noGrp="1"/>
          </p:cNvSpPr>
          <p:nvPr>
            <p:ph type="title"/>
          </p:nvPr>
        </p:nvSpPr>
        <p:spPr>
          <a:xfrm>
            <a:off x="644314" y="228600"/>
            <a:ext cx="7878798" cy="710700"/>
          </a:xfrm>
          <a:prstGeom prst="rect">
            <a:avLst/>
          </a:prstGeom>
          <a:ln>
            <a:noFill/>
          </a:ln>
        </p:spPr>
        <p:txBody>
          <a:bodyPr spcFirstLastPara="1" wrap="square" lIns="91425" tIns="91425" rIns="91425" bIns="91425" anchor="t" anchorCtr="0">
            <a:noAutofit/>
          </a:bodyPr>
          <a:lstStyle/>
          <a:p>
            <a:pPr lvl="0"/>
            <a:r>
              <a:rPr lang="en-IN" altLang="en-US" sz="2400" b="1" dirty="0">
                <a:solidFill>
                  <a:schemeClr val="tx1"/>
                </a:solidFill>
                <a:latin typeface="Times New Roman" panose="02020603050405020304" pitchFamily="18" charset="0"/>
                <a:ea typeface="Poppins" panose="00000500000000000000"/>
                <a:cs typeface="Times New Roman" panose="02020603050405020304" pitchFamily="18" charset="0"/>
                <a:sym typeface="Poppins" panose="00000500000000000000"/>
              </a:rPr>
              <a:t>Future Scope</a:t>
            </a:r>
          </a:p>
        </p:txBody>
      </p:sp>
      <p:sp>
        <p:nvSpPr>
          <p:cNvPr id="5" name="Rectangle 3"/>
          <p:cNvSpPr>
            <a:spLocks noChangeArrowheads="1"/>
          </p:cNvSpPr>
          <p:nvPr/>
        </p:nvSpPr>
        <p:spPr bwMode="auto">
          <a:xfrm>
            <a:off x="334784" y="774254"/>
            <a:ext cx="8497858" cy="36601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algn="just">
              <a:lnSpc>
                <a:spcPct val="150000"/>
              </a:lnSpc>
            </a:pPr>
            <a:r>
              <a:rPr lang="en-US" sz="1200" dirty="0">
                <a:latin typeface="Times New Roman" panose="02020603050405020304" pitchFamily="18" charset="0"/>
                <a:cs typeface="Times New Roman" panose="02020603050405020304" pitchFamily="18" charset="0"/>
              </a:rPr>
              <a:t>While the proposed framework for early-stage ransomware detection provides a robust mechanism for identifying potential threats, there are several avenues for future enhancement. One potential direction is the incorporation of more advanced machine learning techniques, such as deep learning models, to further improve detection accuracy and the system's ability to adapt to new ransomware strains. Additionally, the integration of threat intelligence feeds and collaboration with global cybersecurity networks could enhance the model's ability to identify emerging ransomware trends and patterns in real-time. Another area for improvement is the incorporation of cloud-based monitoring to extend the system’s capabilities beyond local networks, allowing for broader surveillance across hybrid environments. To address the challenge of minimizing false positives, the framework could be refined using advanced anomaly detection techniques, such as unsupervised learning methods or reinforcement learning, to better differentiate between normal behavior and potential threats. Furthermore, the system could be enhanced by incorporating real-time automated response mechanisms, such as self-healing systems that isolate compromised devices or applications, thereby further reducing the risk of ransomware spread. Finally, evaluating the framework's performance on diverse organizational infrastructures and deploying it in real-world scenarios will provide valuable insights into its scalability and effectiveness, leading to continuous improvements in ransomware detection and prevention strategies.</a:t>
            </a:r>
            <a:r>
              <a:rPr lang="en-US" sz="1200" b="1" dirty="0">
                <a:latin typeface="Times New Roman" panose="02020603050405020304" pitchFamily="18" charset="0"/>
                <a:cs typeface="Times New Roman" panose="02020603050405020304" pitchFamily="18" charset="0"/>
              </a:rPr>
              <a:t> </a:t>
            </a:r>
            <a:endParaRPr lang="en-IN" sz="1200" dirty="0">
              <a:latin typeface="Times New Roman" panose="02020603050405020304" pitchFamily="18" charset="0"/>
              <a:cs typeface="Times New Roman" panose="02020603050405020304" pitchFamily="18" charset="0"/>
            </a:endParaRPr>
          </a:p>
        </p:txBody>
      </p:sp>
      <p:sp>
        <p:nvSpPr>
          <p:cNvPr id="339" name="Google Shape;894;p34"/>
          <p:cNvSpPr txBox="1"/>
          <p:nvPr/>
        </p:nvSpPr>
        <p:spPr>
          <a:xfrm>
            <a:off x="7814813" y="862111"/>
            <a:ext cx="1017829" cy="68798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endParaRPr lang="en-IN" altLang="en-US" sz="1800" b="1" dirty="0">
              <a:solidFill>
                <a:schemeClr val="accent4"/>
              </a:solidFill>
            </a:endParaRPr>
          </a:p>
        </p:txBody>
      </p:sp>
      <p:sp>
        <p:nvSpPr>
          <p:cNvPr id="3" name="Rectangle 2"/>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38"/>
          <p:cNvSpPr txBox="1">
            <a:spLocks noGrp="1"/>
          </p:cNvSpPr>
          <p:nvPr>
            <p:ph type="title"/>
          </p:nvPr>
        </p:nvSpPr>
        <p:spPr>
          <a:xfrm>
            <a:off x="569539" y="228600"/>
            <a:ext cx="7878798" cy="710700"/>
          </a:xfrm>
          <a:prstGeom prst="rect">
            <a:avLst/>
          </a:prstGeom>
          <a:ln>
            <a:noFill/>
          </a:ln>
        </p:spPr>
        <p:txBody>
          <a:bodyPr spcFirstLastPara="1" wrap="square" lIns="91425" tIns="91425" rIns="91425" bIns="91425" anchor="t" anchorCtr="0">
            <a:noAutofit/>
          </a:bodyPr>
          <a:lstStyle/>
          <a:p>
            <a:pPr lvl="0"/>
            <a:r>
              <a:rPr lang="en-IN" altLang="en-US" sz="2400" b="1" dirty="0">
                <a:solidFill>
                  <a:schemeClr val="tx1"/>
                </a:solidFill>
                <a:latin typeface="Times New Roman" panose="02020603050405020304" pitchFamily="18" charset="0"/>
                <a:ea typeface="Poppins" panose="00000500000000000000"/>
                <a:cs typeface="Times New Roman" panose="02020603050405020304" pitchFamily="18" charset="0"/>
                <a:sym typeface="Poppins" panose="00000500000000000000"/>
              </a:rPr>
              <a:t>Conclusion</a:t>
            </a:r>
          </a:p>
        </p:txBody>
      </p:sp>
      <p:sp>
        <p:nvSpPr>
          <p:cNvPr id="5" name="Rectangle 3"/>
          <p:cNvSpPr>
            <a:spLocks noChangeArrowheads="1"/>
          </p:cNvSpPr>
          <p:nvPr/>
        </p:nvSpPr>
        <p:spPr bwMode="auto">
          <a:xfrm>
            <a:off x="503866" y="812922"/>
            <a:ext cx="8010144" cy="31061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algn="just">
              <a:lnSpc>
                <a:spcPct val="150000"/>
              </a:lnSpc>
            </a:pPr>
            <a:r>
              <a:rPr lang="en-US" sz="1200" dirty="0">
                <a:latin typeface="Times New Roman" panose="02020603050405020304" pitchFamily="18" charset="0"/>
                <a:cs typeface="Times New Roman" panose="02020603050405020304" pitchFamily="18" charset="0"/>
              </a:rPr>
              <a:t>The rapid evolution of ransomware attacks necessitates the development of more adaptive and intelligent detection systems to counteract the growing threat. In this paper, we proposed an adaptive monitoring framework that combines behavioral analysis and network traffic examination for early-stage ransomware detection. By leveraging machine learning algorithms and real-time monitoring techniques, the system is capable of identifying anomalies associated with ransomware activities, such as unusual file access patterns, encryption behaviors, and irregular network traffic. The integration of adaptive models allows the system to evolve alongside emerging ransomware strains, minimizing the risk of false positives and improving overall detection accuracy. The experimental results show that this framework can successfully detect ransomware at its early stages, enabling timely mitigation actions and enhancing cybersecurity measures. This approach represents a significant advancement over traditional signature-based detection systems and offers a scalable solution to safeguard against a wide range of ransomware attacks. By combining multiple detection layers, our system provides a robust defense that can effectively reduce the impact of ransomware and protect critical organizational assets from potential damage.</a:t>
            </a:r>
            <a:r>
              <a:rPr lang="en-US" sz="1200" b="1" dirty="0">
                <a:latin typeface="Times New Roman" panose="02020603050405020304" pitchFamily="18" charset="0"/>
                <a:cs typeface="Times New Roman" panose="02020603050405020304" pitchFamily="18" charset="0"/>
              </a:rPr>
              <a:t> </a:t>
            </a:r>
            <a:endParaRPr lang="en-IN" sz="1200" dirty="0">
              <a:latin typeface="Times New Roman" panose="02020603050405020304" pitchFamily="18" charset="0"/>
              <a:cs typeface="Times New Roman" panose="02020603050405020304" pitchFamily="18" charset="0"/>
            </a:endParaRPr>
          </a:p>
        </p:txBody>
      </p:sp>
      <p:sp>
        <p:nvSpPr>
          <p:cNvPr id="339" name="Google Shape;894;p34"/>
          <p:cNvSpPr txBox="1"/>
          <p:nvPr/>
        </p:nvSpPr>
        <p:spPr>
          <a:xfrm>
            <a:off x="7814813" y="862111"/>
            <a:ext cx="1017829" cy="68798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endParaRPr lang="en-US" sz="2800" b="1" dirty="0">
              <a:solidFill>
                <a:schemeClr val="accent4"/>
              </a:solidFill>
            </a:endParaRPr>
          </a:p>
        </p:txBody>
      </p:sp>
      <p:sp>
        <p:nvSpPr>
          <p:cNvPr id="3" name="Rectangle 2"/>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53</a:t>
            </a:fld>
            <a:endParaRPr lang="en-US" dirty="0"/>
          </a:p>
        </p:txBody>
      </p:sp>
      <p:sp>
        <p:nvSpPr>
          <p:cNvPr id="3" name="Rectangle 2"/>
          <p:cNvSpPr/>
          <p:nvPr/>
        </p:nvSpPr>
        <p:spPr>
          <a:xfrm>
            <a:off x="3648845" y="166210"/>
            <a:ext cx="1393330" cy="415498"/>
          </a:xfrm>
          <a:prstGeom prst="rect">
            <a:avLst/>
          </a:prstGeom>
        </p:spPr>
        <p:txBody>
          <a:bodyPr wrap="none">
            <a:spAutoFit/>
          </a:bodyPr>
          <a:lstStyle/>
          <a:p>
            <a:pPr algn="just">
              <a:lnSpc>
                <a:spcPct val="1500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REFERENCES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p:cNvSpPr/>
          <p:nvPr/>
        </p:nvSpPr>
        <p:spPr>
          <a:xfrm>
            <a:off x="513421" y="581708"/>
            <a:ext cx="8232588" cy="3693319"/>
          </a:xfrm>
          <a:prstGeom prst="rect">
            <a:avLst/>
          </a:prstGeom>
        </p:spPr>
        <p:txBody>
          <a:bodyPr wrap="square">
            <a:spAutoFit/>
          </a:bodyPr>
          <a:lstStyle/>
          <a:p>
            <a:pPr algn="just">
              <a:lnSpc>
                <a:spcPct val="150000"/>
              </a:lnSpc>
            </a:pPr>
            <a:r>
              <a:rPr lang="en-US" sz="1200" dirty="0">
                <a:latin typeface="Times New Roman" panose="02020603050405020304" pitchFamily="18" charset="0"/>
                <a:cs typeface="Times New Roman" panose="02020603050405020304" pitchFamily="18" charset="0"/>
              </a:rPr>
              <a:t>[1] W. Gong, Y. </a:t>
            </a:r>
            <a:r>
              <a:rPr lang="en-US" sz="1200" dirty="0" err="1">
                <a:latin typeface="Times New Roman" panose="02020603050405020304" pitchFamily="18" charset="0"/>
                <a:cs typeface="Times New Roman" panose="02020603050405020304" pitchFamily="18" charset="0"/>
              </a:rPr>
              <a:t>Zha</a:t>
            </a:r>
            <a:r>
              <a:rPr lang="en-US" sz="1200" dirty="0">
                <a:latin typeface="Times New Roman" panose="02020603050405020304" pitchFamily="18" charset="0"/>
                <a:cs typeface="Times New Roman" panose="02020603050405020304" pitchFamily="18" charset="0"/>
              </a:rPr>
              <a:t>, and J. Tang, “Ransomware detection and classification using generative adversarial networks with dynamic weight adaptation,” 2024. </a:t>
            </a:r>
            <a:endParaRPr lang="en-IN" sz="1200" dirty="0">
              <a:latin typeface="Times New Roman" panose="02020603050405020304" pitchFamily="18" charset="0"/>
              <a:cs typeface="Times New Roman" panose="02020603050405020304" pitchFamily="18" charset="0"/>
            </a:endParaRPr>
          </a:p>
          <a:p>
            <a:pPr algn="just">
              <a:lnSpc>
                <a:spcPct val="150000"/>
              </a:lnSpc>
            </a:pPr>
            <a:r>
              <a:rPr lang="en-US" sz="1200" dirty="0">
                <a:latin typeface="Times New Roman" panose="02020603050405020304" pitchFamily="18" charset="0"/>
                <a:cs typeface="Times New Roman" panose="02020603050405020304" pitchFamily="18" charset="0"/>
              </a:rPr>
              <a:t>[2] W. </a:t>
            </a:r>
            <a:r>
              <a:rPr lang="en-US" sz="1200" dirty="0" err="1">
                <a:latin typeface="Times New Roman" panose="02020603050405020304" pitchFamily="18" charset="0"/>
                <a:cs typeface="Times New Roman" panose="02020603050405020304" pitchFamily="18" charset="0"/>
              </a:rPr>
              <a:t>Koyirar</a:t>
            </a:r>
            <a:r>
              <a:rPr lang="en-US" sz="1200" dirty="0">
                <a:latin typeface="Times New Roman" panose="02020603050405020304" pitchFamily="18" charset="0"/>
                <a:cs typeface="Times New Roman" panose="02020603050405020304" pitchFamily="18" charset="0"/>
              </a:rPr>
              <a:t>, B. Harris, J. Williams, A. Moreno, and E. Davis, “Efficient ransomware detection through process memory analysis in operating systems,” 2024. </a:t>
            </a:r>
            <a:endParaRPr lang="en-IN" sz="1200" dirty="0">
              <a:latin typeface="Times New Roman" panose="02020603050405020304" pitchFamily="18" charset="0"/>
              <a:cs typeface="Times New Roman" panose="02020603050405020304" pitchFamily="18" charset="0"/>
            </a:endParaRPr>
          </a:p>
          <a:p>
            <a:pPr algn="just">
              <a:lnSpc>
                <a:spcPct val="150000"/>
              </a:lnSpc>
            </a:pPr>
            <a:r>
              <a:rPr lang="en-US" sz="1200" dirty="0">
                <a:latin typeface="Times New Roman" panose="02020603050405020304" pitchFamily="18" charset="0"/>
                <a:cs typeface="Times New Roman" panose="02020603050405020304" pitchFamily="18" charset="0"/>
              </a:rPr>
              <a:t>[3] J. </a:t>
            </a:r>
            <a:r>
              <a:rPr lang="en-US" sz="1200" dirty="0" err="1">
                <a:latin typeface="Times New Roman" panose="02020603050405020304" pitchFamily="18" charset="0"/>
                <a:cs typeface="Times New Roman" panose="02020603050405020304" pitchFamily="18" charset="0"/>
              </a:rPr>
              <a:t>Axali</a:t>
            </a:r>
            <a:r>
              <a:rPr lang="en-US" sz="1200" dirty="0">
                <a:latin typeface="Times New Roman" panose="02020603050405020304" pitchFamily="18" charset="0"/>
                <a:cs typeface="Times New Roman" panose="02020603050405020304" pitchFamily="18" charset="0"/>
              </a:rPr>
              <a:t>, L. </a:t>
            </a:r>
            <a:r>
              <a:rPr lang="en-US" sz="1200" dirty="0" err="1">
                <a:latin typeface="Times New Roman" panose="02020603050405020304" pitchFamily="18" charset="0"/>
                <a:cs typeface="Times New Roman" panose="02020603050405020304" pitchFamily="18" charset="0"/>
              </a:rPr>
              <a:t>Devereaux</a:t>
            </a:r>
            <a:r>
              <a:rPr lang="en-US" sz="1200" dirty="0">
                <a:latin typeface="Times New Roman" panose="02020603050405020304" pitchFamily="18" charset="0"/>
                <a:cs typeface="Times New Roman" panose="02020603050405020304" pitchFamily="18" charset="0"/>
              </a:rPr>
              <a:t>, A. Spencer, and F. </a:t>
            </a:r>
            <a:r>
              <a:rPr lang="en-US" sz="1200" dirty="0" err="1">
                <a:latin typeface="Times New Roman" panose="02020603050405020304" pitchFamily="18" charset="0"/>
                <a:cs typeface="Times New Roman" panose="02020603050405020304" pitchFamily="18" charset="0"/>
              </a:rPr>
              <a:t>Vasilev</a:t>
            </a:r>
            <a:r>
              <a:rPr lang="en-US" sz="1200" dirty="0">
                <a:latin typeface="Times New Roman" panose="02020603050405020304" pitchFamily="18" charset="0"/>
                <a:cs typeface="Times New Roman" panose="02020603050405020304" pitchFamily="18" charset="0"/>
              </a:rPr>
              <a:t>, “A </a:t>
            </a:r>
            <a:r>
              <a:rPr lang="en-US" sz="1200" dirty="0" err="1">
                <a:latin typeface="Times New Roman" panose="02020603050405020304" pitchFamily="18" charset="0"/>
                <a:cs typeface="Times New Roman" panose="02020603050405020304" pitchFamily="18" charset="0"/>
              </a:rPr>
              <a:t>multicriteria</a:t>
            </a:r>
            <a:r>
              <a:rPr lang="en-US" sz="1200" dirty="0">
                <a:latin typeface="Times New Roman" panose="02020603050405020304" pitchFamily="18" charset="0"/>
                <a:cs typeface="Times New Roman" panose="02020603050405020304" pitchFamily="18" charset="0"/>
              </a:rPr>
              <a:t> decision-making approach for ransomware detection using </a:t>
            </a:r>
            <a:r>
              <a:rPr lang="en-US" sz="1200" dirty="0" err="1">
                <a:latin typeface="Times New Roman" panose="02020603050405020304" pitchFamily="18" charset="0"/>
                <a:cs typeface="Times New Roman" panose="02020603050405020304" pitchFamily="18" charset="0"/>
              </a:rPr>
              <a:t>mitre</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att&amp;ck</a:t>
            </a:r>
            <a:r>
              <a:rPr lang="en-US" sz="1200" dirty="0">
                <a:latin typeface="Times New Roman" panose="02020603050405020304" pitchFamily="18" charset="0"/>
                <a:cs typeface="Times New Roman" panose="02020603050405020304" pitchFamily="18" charset="0"/>
              </a:rPr>
              <a:t> mitigation strategy,” 2024. </a:t>
            </a:r>
            <a:endParaRPr lang="en-IN" sz="1200" dirty="0">
              <a:latin typeface="Times New Roman" panose="02020603050405020304" pitchFamily="18" charset="0"/>
              <a:cs typeface="Times New Roman" panose="02020603050405020304" pitchFamily="18" charset="0"/>
            </a:endParaRPr>
          </a:p>
          <a:p>
            <a:pPr algn="just">
              <a:lnSpc>
                <a:spcPct val="150000"/>
              </a:lnSpc>
            </a:pPr>
            <a:r>
              <a:rPr lang="en-US" sz="1200" dirty="0">
                <a:latin typeface="Times New Roman" panose="02020603050405020304" pitchFamily="18" charset="0"/>
                <a:cs typeface="Times New Roman" panose="02020603050405020304" pitchFamily="18" charset="0"/>
              </a:rPr>
              <a:t>[4] H. </a:t>
            </a:r>
            <a:r>
              <a:rPr lang="en-US" sz="1200" dirty="0" err="1">
                <a:latin typeface="Times New Roman" panose="02020603050405020304" pitchFamily="18" charset="0"/>
                <a:cs typeface="Times New Roman" panose="02020603050405020304" pitchFamily="18" charset="0"/>
              </a:rPr>
              <a:t>Kowalczyk</a:t>
            </a:r>
            <a:r>
              <a:rPr lang="en-US" sz="1200" dirty="0">
                <a:latin typeface="Times New Roman" panose="02020603050405020304" pitchFamily="18" charset="0"/>
                <a:cs typeface="Times New Roman" panose="02020603050405020304" pitchFamily="18" charset="0"/>
              </a:rPr>
              <a:t>, P. </a:t>
            </a:r>
            <a:r>
              <a:rPr lang="en-US" sz="1200" dirty="0" err="1">
                <a:latin typeface="Times New Roman" panose="02020603050405020304" pitchFamily="18" charset="0"/>
                <a:cs typeface="Times New Roman" panose="02020603050405020304" pitchFamily="18" charset="0"/>
              </a:rPr>
              <a:t>Zieli’nski</a:t>
            </a:r>
            <a:r>
              <a:rPr lang="en-US" sz="1200" dirty="0">
                <a:latin typeface="Times New Roman" panose="02020603050405020304" pitchFamily="18" charset="0"/>
                <a:cs typeface="Times New Roman" panose="02020603050405020304" pitchFamily="18" charset="0"/>
              </a:rPr>
              <a:t>, and A. Nowak, “Dissecting </a:t>
            </a:r>
            <a:r>
              <a:rPr lang="en-US" sz="1200" dirty="0" err="1">
                <a:latin typeface="Times New Roman" panose="02020603050405020304" pitchFamily="18" charset="0"/>
                <a:cs typeface="Times New Roman" panose="02020603050405020304" pitchFamily="18" charset="0"/>
              </a:rPr>
              <a:t>macos</a:t>
            </a:r>
            <a:r>
              <a:rPr lang="en-US" sz="1200" dirty="0">
                <a:latin typeface="Times New Roman" panose="02020603050405020304" pitchFamily="18" charset="0"/>
                <a:cs typeface="Times New Roman" panose="02020603050405020304" pitchFamily="18" charset="0"/>
              </a:rPr>
              <a:t> ransomware: A comparative analysis and mitigation strategies,” 2024.</a:t>
            </a:r>
            <a:endParaRPr lang="en-IN" sz="1200" dirty="0">
              <a:latin typeface="Times New Roman" panose="02020603050405020304" pitchFamily="18" charset="0"/>
              <a:cs typeface="Times New Roman" panose="02020603050405020304" pitchFamily="18" charset="0"/>
            </a:endParaRPr>
          </a:p>
          <a:p>
            <a:pPr algn="just">
              <a:lnSpc>
                <a:spcPct val="150000"/>
              </a:lnSpc>
            </a:pPr>
            <a:r>
              <a:rPr lang="en-US" sz="1200" dirty="0">
                <a:latin typeface="Times New Roman" panose="02020603050405020304" pitchFamily="18" charset="0"/>
                <a:cs typeface="Times New Roman" panose="02020603050405020304" pitchFamily="18" charset="0"/>
              </a:rPr>
              <a:t> [5] Y. Brinkley, D. Thompson, and N. Simmons, “Machine learning-based intrusion detection for zero-day ransomware in unseen data,” 2024. </a:t>
            </a:r>
            <a:endParaRPr lang="en-IN" sz="1200" dirty="0">
              <a:latin typeface="Times New Roman" panose="02020603050405020304" pitchFamily="18" charset="0"/>
              <a:cs typeface="Times New Roman" panose="02020603050405020304" pitchFamily="18" charset="0"/>
            </a:endParaRPr>
          </a:p>
          <a:p>
            <a:pPr algn="just">
              <a:lnSpc>
                <a:spcPct val="150000"/>
              </a:lnSpc>
            </a:pPr>
            <a:r>
              <a:rPr lang="en-US" sz="1200" dirty="0">
                <a:latin typeface="Times New Roman" panose="02020603050405020304" pitchFamily="18" charset="0"/>
                <a:cs typeface="Times New Roman" panose="02020603050405020304" pitchFamily="18" charset="0"/>
              </a:rPr>
              <a:t>[6] O. </a:t>
            </a:r>
            <a:r>
              <a:rPr lang="en-US" sz="1200" dirty="0" err="1">
                <a:latin typeface="Times New Roman" panose="02020603050405020304" pitchFamily="18" charset="0"/>
                <a:cs typeface="Times New Roman" panose="02020603050405020304" pitchFamily="18" charset="0"/>
              </a:rPr>
              <a:t>Viddiu</a:t>
            </a:r>
            <a:r>
              <a:rPr lang="en-US" sz="1200" dirty="0">
                <a:latin typeface="Times New Roman" panose="02020603050405020304" pitchFamily="18" charset="0"/>
                <a:cs typeface="Times New Roman" panose="02020603050405020304" pitchFamily="18" charset="0"/>
              </a:rPr>
              <a:t>, G. Macpherson, E. Vasquez, I. </a:t>
            </a:r>
            <a:r>
              <a:rPr lang="en-US" sz="1200" dirty="0" err="1">
                <a:latin typeface="Times New Roman" panose="02020603050405020304" pitchFamily="18" charset="0"/>
                <a:cs typeface="Times New Roman" panose="02020603050405020304" pitchFamily="18" charset="0"/>
              </a:rPr>
              <a:t>Kamenova</a:t>
            </a:r>
            <a:r>
              <a:rPr lang="en-US" sz="1200" dirty="0">
                <a:latin typeface="Times New Roman" panose="02020603050405020304" pitchFamily="18" charset="0"/>
                <a:cs typeface="Times New Roman" panose="02020603050405020304" pitchFamily="18" charset="0"/>
              </a:rPr>
              <a:t>, and D. Calderon, “Automated ransomware detection using windows file system activity monitoring and a novel machine learning approach,” 2024. [7] J. Long and H. Liang, “</a:t>
            </a:r>
            <a:r>
              <a:rPr lang="en-US" sz="1200" dirty="0" err="1">
                <a:latin typeface="Times New Roman" panose="02020603050405020304" pitchFamily="18" charset="0"/>
                <a:cs typeface="Times New Roman" panose="02020603050405020304" pitchFamily="18" charset="0"/>
              </a:rPr>
              <a:t>Ranaway</a:t>
            </a:r>
            <a:r>
              <a:rPr lang="en-US" sz="1200" dirty="0">
                <a:latin typeface="Times New Roman" panose="02020603050405020304" pitchFamily="18" charset="0"/>
                <a:cs typeface="Times New Roman" panose="02020603050405020304" pitchFamily="18" charset="0"/>
              </a:rPr>
              <a:t>: A novel ransomware-resilient refs file system,” 2024. </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7774996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54</a:t>
            </a:fld>
            <a:endParaRPr lang="en-US" dirty="0"/>
          </a:p>
        </p:txBody>
      </p:sp>
      <p:sp>
        <p:nvSpPr>
          <p:cNvPr id="4" name="Rectangle 3"/>
          <p:cNvSpPr/>
          <p:nvPr/>
        </p:nvSpPr>
        <p:spPr>
          <a:xfrm>
            <a:off x="336330" y="380776"/>
            <a:ext cx="8334705" cy="4491101"/>
          </a:xfrm>
          <a:prstGeom prst="rect">
            <a:avLst/>
          </a:prstGeom>
        </p:spPr>
        <p:txBody>
          <a:bodyPr wrap="square">
            <a:spAutoFit/>
          </a:bodyPr>
          <a:lstStyle/>
          <a:p>
            <a:pPr algn="just">
              <a:lnSpc>
                <a:spcPct val="150000"/>
              </a:lnSpc>
            </a:pPr>
            <a:r>
              <a:rPr lang="en-US" sz="1200" dirty="0">
                <a:latin typeface="Times New Roman" panose="02020603050405020304" pitchFamily="18" charset="0"/>
                <a:cs typeface="Times New Roman" panose="02020603050405020304" pitchFamily="18" charset="0"/>
              </a:rPr>
              <a:t>[8] W. </a:t>
            </a:r>
            <a:r>
              <a:rPr lang="en-US" sz="1200" dirty="0" err="1">
                <a:latin typeface="Times New Roman" panose="02020603050405020304" pitchFamily="18" charset="0"/>
                <a:cs typeface="Times New Roman" panose="02020603050405020304" pitchFamily="18" charset="0"/>
              </a:rPr>
              <a:t>Labone</a:t>
            </a:r>
            <a:r>
              <a:rPr lang="en-US" sz="1200" dirty="0">
                <a:latin typeface="Times New Roman" panose="02020603050405020304" pitchFamily="18" charset="0"/>
                <a:cs typeface="Times New Roman" panose="02020603050405020304" pitchFamily="18" charset="0"/>
              </a:rPr>
              <a:t>, N. Brown, S. Bellini, C. Williams, T. Flores, and P. Johansson, “Unidirectional and bidirectional machine learning models for ransomware detection via malicious opcode discovery,” 2024. [9] T. McIntosh, A. </a:t>
            </a:r>
            <a:r>
              <a:rPr lang="en-US" sz="1200" dirty="0" err="1">
                <a:latin typeface="Times New Roman" panose="02020603050405020304" pitchFamily="18" charset="0"/>
                <a:cs typeface="Times New Roman" panose="02020603050405020304" pitchFamily="18" charset="0"/>
              </a:rPr>
              <a:t>Kayes</a:t>
            </a:r>
            <a:r>
              <a:rPr lang="en-US" sz="1200" dirty="0">
                <a:latin typeface="Times New Roman" panose="02020603050405020304" pitchFamily="18" charset="0"/>
                <a:cs typeface="Times New Roman" panose="02020603050405020304" pitchFamily="18" charset="0"/>
              </a:rPr>
              <a:t>, Y.-P. P. Chen, A. Ng, and P. Watters, “Applying staged event-driven access control to combat ransomware,” 2023. </a:t>
            </a:r>
            <a:endParaRPr lang="en-IN" sz="1200" dirty="0">
              <a:latin typeface="Times New Roman" panose="02020603050405020304" pitchFamily="18" charset="0"/>
              <a:cs typeface="Times New Roman" panose="02020603050405020304" pitchFamily="18" charset="0"/>
            </a:endParaRPr>
          </a:p>
          <a:p>
            <a:pPr algn="just">
              <a:lnSpc>
                <a:spcPct val="150000"/>
              </a:lnSpc>
            </a:pPr>
            <a:r>
              <a:rPr lang="en-US" sz="1200" dirty="0">
                <a:latin typeface="Times New Roman" panose="02020603050405020304" pitchFamily="18" charset="0"/>
                <a:cs typeface="Times New Roman" panose="02020603050405020304" pitchFamily="18" charset="0"/>
              </a:rPr>
              <a:t>[10] A. Olsson and D. </a:t>
            </a:r>
            <a:r>
              <a:rPr lang="en-US" sz="1200" dirty="0" err="1">
                <a:latin typeface="Times New Roman" panose="02020603050405020304" pitchFamily="18" charset="0"/>
                <a:cs typeface="Times New Roman" panose="02020603050405020304" pitchFamily="18" charset="0"/>
              </a:rPr>
              <a:t>Andersson</a:t>
            </a:r>
            <a:r>
              <a:rPr lang="en-US" sz="1200" dirty="0">
                <a:latin typeface="Times New Roman" panose="02020603050405020304" pitchFamily="18" charset="0"/>
                <a:cs typeface="Times New Roman" panose="02020603050405020304" pitchFamily="18" charset="0"/>
              </a:rPr>
              <a:t>, “The dark flows of cryptocurrency: an overview of money flow behaviors in bitcoin transactions related to online criminal activities and bitcoin mixers,” 2024. </a:t>
            </a:r>
            <a:endParaRPr lang="en-IN" sz="1200" dirty="0">
              <a:latin typeface="Times New Roman" panose="02020603050405020304" pitchFamily="18" charset="0"/>
              <a:cs typeface="Times New Roman" panose="02020603050405020304" pitchFamily="18" charset="0"/>
            </a:endParaRPr>
          </a:p>
          <a:p>
            <a:pPr algn="just">
              <a:lnSpc>
                <a:spcPct val="150000"/>
              </a:lnSpc>
            </a:pPr>
            <a:r>
              <a:rPr lang="en-US" sz="1200" dirty="0">
                <a:latin typeface="Times New Roman" panose="02020603050405020304" pitchFamily="18" charset="0"/>
                <a:cs typeface="Times New Roman" panose="02020603050405020304" pitchFamily="18" charset="0"/>
              </a:rPr>
              <a:t>[11] R. Jones and H. Davies, “High-performance digital forensic framework for anomalous ransomware detection in file system log data,” 2024. </a:t>
            </a:r>
            <a:endParaRPr lang="en-IN" sz="1200" dirty="0">
              <a:latin typeface="Times New Roman" panose="02020603050405020304" pitchFamily="18" charset="0"/>
              <a:cs typeface="Times New Roman" panose="02020603050405020304" pitchFamily="18" charset="0"/>
            </a:endParaRPr>
          </a:p>
          <a:p>
            <a:pPr algn="just">
              <a:lnSpc>
                <a:spcPct val="150000"/>
              </a:lnSpc>
            </a:pPr>
            <a:r>
              <a:rPr lang="en-US" sz="1200" dirty="0">
                <a:latin typeface="Times New Roman" panose="02020603050405020304" pitchFamily="18" charset="0"/>
                <a:cs typeface="Times New Roman" panose="02020603050405020304" pitchFamily="18" charset="0"/>
              </a:rPr>
              <a:t>[12] Y. Zhang and Z. Huang, “Unveiling hidden patterns: A computational analysis of less commonly labeled ransomware families,” 2024. </a:t>
            </a:r>
            <a:endParaRPr lang="en-IN" sz="1200" dirty="0">
              <a:latin typeface="Times New Roman" panose="02020603050405020304" pitchFamily="18" charset="0"/>
              <a:cs typeface="Times New Roman" panose="02020603050405020304" pitchFamily="18" charset="0"/>
            </a:endParaRPr>
          </a:p>
          <a:p>
            <a:pPr algn="just">
              <a:lnSpc>
                <a:spcPct val="150000"/>
              </a:lnSpc>
            </a:pPr>
            <a:r>
              <a:rPr lang="en-US" sz="1200" dirty="0">
                <a:latin typeface="Times New Roman" panose="02020603050405020304" pitchFamily="18" charset="0"/>
                <a:cs typeface="Times New Roman" panose="02020603050405020304" pitchFamily="18" charset="0"/>
              </a:rPr>
              <a:t>[13] M. </a:t>
            </a:r>
            <a:r>
              <a:rPr lang="en-US" sz="1200" dirty="0" err="1">
                <a:latin typeface="Times New Roman" panose="02020603050405020304" pitchFamily="18" charset="0"/>
                <a:cs typeface="Times New Roman" panose="02020603050405020304" pitchFamily="18" charset="0"/>
              </a:rPr>
              <a:t>Argene</a:t>
            </a:r>
            <a:r>
              <a:rPr lang="en-US" sz="1200" dirty="0">
                <a:latin typeface="Times New Roman" panose="02020603050405020304" pitchFamily="18" charset="0"/>
                <a:cs typeface="Times New Roman" panose="02020603050405020304" pitchFamily="18" charset="0"/>
              </a:rPr>
              <a:t>, C. Ravenscroft, and I. </a:t>
            </a:r>
            <a:r>
              <a:rPr lang="en-US" sz="1200" dirty="0" err="1">
                <a:latin typeface="Times New Roman" panose="02020603050405020304" pitchFamily="18" charset="0"/>
                <a:cs typeface="Times New Roman" panose="02020603050405020304" pitchFamily="18" charset="0"/>
              </a:rPr>
              <a:t>Kingswell</a:t>
            </a:r>
            <a:r>
              <a:rPr lang="en-US" sz="1200" dirty="0">
                <a:latin typeface="Times New Roman" panose="02020603050405020304" pitchFamily="18" charset="0"/>
                <a:cs typeface="Times New Roman" panose="02020603050405020304" pitchFamily="18" charset="0"/>
              </a:rPr>
              <a:t>, “Ransomware detection via cosine similarity-based machine learning on bytecode representations,” 2024. </a:t>
            </a:r>
            <a:endParaRPr lang="en-IN" sz="1200" dirty="0">
              <a:latin typeface="Times New Roman" panose="02020603050405020304" pitchFamily="18" charset="0"/>
              <a:cs typeface="Times New Roman" panose="02020603050405020304" pitchFamily="18" charset="0"/>
            </a:endParaRPr>
          </a:p>
          <a:p>
            <a:pPr algn="just">
              <a:lnSpc>
                <a:spcPct val="150000"/>
              </a:lnSpc>
            </a:pPr>
            <a:r>
              <a:rPr lang="en-US" sz="1200" dirty="0">
                <a:latin typeface="Times New Roman" panose="02020603050405020304" pitchFamily="18" charset="0"/>
                <a:cs typeface="Times New Roman" panose="02020603050405020304" pitchFamily="18" charset="0"/>
              </a:rPr>
              <a:t>[14] J. </a:t>
            </a:r>
            <a:r>
              <a:rPr lang="en-US" sz="1200" dirty="0" err="1">
                <a:latin typeface="Times New Roman" panose="02020603050405020304" pitchFamily="18" charset="0"/>
                <a:cs typeface="Times New Roman" panose="02020603050405020304" pitchFamily="18" charset="0"/>
              </a:rPr>
              <a:t>Rafapa</a:t>
            </a:r>
            <a:r>
              <a:rPr lang="en-US" sz="1200" dirty="0">
                <a:latin typeface="Times New Roman" panose="02020603050405020304" pitchFamily="18" charset="0"/>
                <a:cs typeface="Times New Roman" panose="02020603050405020304" pitchFamily="18" charset="0"/>
              </a:rPr>
              <a:t> and A. </a:t>
            </a:r>
            <a:r>
              <a:rPr lang="en-US" sz="1200" dirty="0" err="1">
                <a:latin typeface="Times New Roman" panose="02020603050405020304" pitchFamily="18" charset="0"/>
                <a:cs typeface="Times New Roman" panose="02020603050405020304" pitchFamily="18" charset="0"/>
              </a:rPr>
              <a:t>Konokix</a:t>
            </a:r>
            <a:r>
              <a:rPr lang="en-US" sz="1200" dirty="0">
                <a:latin typeface="Times New Roman" panose="02020603050405020304" pitchFamily="18" charset="0"/>
                <a:cs typeface="Times New Roman" panose="02020603050405020304" pitchFamily="18" charset="0"/>
              </a:rPr>
              <a:t>, “Ransomware detection using aggregated random forest technique with recent variants,” 2024. [20] A. </a:t>
            </a:r>
            <a:r>
              <a:rPr lang="en-US" sz="1200" dirty="0" err="1">
                <a:latin typeface="Times New Roman" panose="02020603050405020304" pitchFamily="18" charset="0"/>
                <a:cs typeface="Times New Roman" panose="02020603050405020304" pitchFamily="18" charset="0"/>
              </a:rPr>
              <a:t>Panaras</a:t>
            </a:r>
            <a:r>
              <a:rPr lang="en-US" sz="1200" dirty="0">
                <a:latin typeface="Times New Roman" panose="02020603050405020304" pitchFamily="18" charset="0"/>
                <a:cs typeface="Times New Roman" panose="02020603050405020304" pitchFamily="18" charset="0"/>
              </a:rPr>
              <a:t>, B. Silverstein, and S. Edwards, “Automated cooperative clustering for proactive ransomware detection and mitigation using machine learning,” 2024.</a:t>
            </a:r>
            <a:endParaRPr lang="en-IN" sz="1200" dirty="0">
              <a:latin typeface="Times New Roman" panose="02020603050405020304" pitchFamily="18" charset="0"/>
              <a:cs typeface="Times New Roman" panose="02020603050405020304" pitchFamily="18" charset="0"/>
            </a:endParaRPr>
          </a:p>
          <a:p>
            <a:pPr algn="just">
              <a:lnSpc>
                <a:spcPct val="150000"/>
              </a:lnSpc>
            </a:pPr>
            <a:r>
              <a:rPr lang="en-US" sz="1200" dirty="0">
                <a:latin typeface="Times New Roman" panose="02020603050405020304" pitchFamily="18" charset="0"/>
                <a:cs typeface="Times New Roman" panose="02020603050405020304" pitchFamily="18" charset="0"/>
              </a:rPr>
              <a:t> [15] J. Chen and G. Zhang, “Detecting stealthy ransomware in </a:t>
            </a:r>
            <a:r>
              <a:rPr lang="en-US" sz="1200" dirty="0" err="1">
                <a:latin typeface="Times New Roman" panose="02020603050405020304" pitchFamily="18" charset="0"/>
                <a:cs typeface="Times New Roman" panose="02020603050405020304" pitchFamily="18" charset="0"/>
              </a:rPr>
              <a:t>ipfs</a:t>
            </a:r>
            <a:r>
              <a:rPr lang="en-US" sz="1200" dirty="0">
                <a:latin typeface="Times New Roman" panose="02020603050405020304" pitchFamily="18" charset="0"/>
                <a:cs typeface="Times New Roman" panose="02020603050405020304" pitchFamily="18" charset="0"/>
              </a:rPr>
              <a:t> networks using machine learning,” 2024. </a:t>
            </a:r>
            <a:endParaRPr lang="en-IN" sz="1200" dirty="0">
              <a:latin typeface="Times New Roman" panose="02020603050405020304" pitchFamily="18" charset="0"/>
              <a:cs typeface="Times New Roman" panose="02020603050405020304" pitchFamily="18" charset="0"/>
            </a:endParaRPr>
          </a:p>
          <a:p>
            <a:pPr algn="just">
              <a:lnSpc>
                <a:spcPct val="150000"/>
              </a:lnSpc>
            </a:pP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0343373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78"/>
        <p:cNvGrpSpPr/>
        <p:nvPr/>
      </p:nvGrpSpPr>
      <p:grpSpPr>
        <a:xfrm>
          <a:off x="0" y="0"/>
          <a:ext cx="0" cy="0"/>
          <a:chOff x="0" y="0"/>
          <a:chExt cx="0" cy="0"/>
        </a:xfrm>
      </p:grpSpPr>
      <p:sp>
        <p:nvSpPr>
          <p:cNvPr id="2" name="Title 1"/>
          <p:cNvSpPr>
            <a:spLocks noGrp="1"/>
          </p:cNvSpPr>
          <p:nvPr>
            <p:ph type="title"/>
          </p:nvPr>
        </p:nvSpPr>
        <p:spPr>
          <a:xfrm>
            <a:off x="691515" y="1630680"/>
            <a:ext cx="8031480" cy="2084705"/>
          </a:xfrm>
        </p:spPr>
        <p:txBody>
          <a:bodyPr/>
          <a:lstStyle/>
          <a:p>
            <a:pPr algn="ctr"/>
            <a:r>
              <a:rPr lang="en-IN" altLang="en-US" sz="8000" dirty="0">
                <a:solidFill>
                  <a:schemeClr val="bg1"/>
                </a:solidFill>
              </a:rPr>
              <a:t>THANK YOU</a:t>
            </a:r>
          </a:p>
        </p:txBody>
      </p:sp>
      <p:sp>
        <p:nvSpPr>
          <p:cNvPr id="3" name="Rectangle 2"/>
          <p:cNvSpPr/>
          <p:nvPr/>
        </p:nvSpPr>
        <p:spPr>
          <a:xfrm>
            <a:off x="448573" y="552090"/>
            <a:ext cx="8274421" cy="3046988"/>
          </a:xfrm>
          <a:prstGeom prst="rect">
            <a:avLst/>
          </a:prstGeom>
        </p:spPr>
        <p:txBody>
          <a:bodyPr wrap="square">
            <a:spAutoFit/>
          </a:bodyPr>
          <a:lstStyle/>
          <a:p>
            <a:pPr algn="just">
              <a:lnSpc>
                <a:spcPct val="200000"/>
              </a:lnSpc>
              <a:spcAft>
                <a:spcPts val="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[16] E.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Gupret</a:t>
            </a:r>
            <a:r>
              <a:rPr lang="en-US" sz="1200" dirty="0">
                <a:latin typeface="Times New Roman" panose="02020603050405020304" pitchFamily="18" charset="0"/>
                <a:ea typeface="Calibri" panose="020F0502020204030204" pitchFamily="34" charset="0"/>
                <a:cs typeface="Times New Roman" panose="02020603050405020304" pitchFamily="18" charset="0"/>
              </a:rPr>
              <a:t>, A. Turner, C. Evans, R. Morgan, and M. Richardson,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Duallayer</a:t>
            </a:r>
            <a:r>
              <a:rPr lang="en-US" sz="1200" dirty="0">
                <a:latin typeface="Times New Roman" panose="02020603050405020304" pitchFamily="18" charset="0"/>
                <a:ea typeface="Calibri" panose="020F0502020204030204" pitchFamily="34" charset="0"/>
                <a:cs typeface="Times New Roman" panose="02020603050405020304" pitchFamily="18" charset="0"/>
              </a:rPr>
              <a:t> ransomware classification using opcode and network traffic similarity,” 2024. </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200000"/>
              </a:lnSpc>
              <a:spcAft>
                <a:spcPts val="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[17] S. Wang, Y. Li, and F. Chen, “Optimizing blue team strategies with reinforcement learning for enhanced ransomware defense simulations,” 2024. </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200000"/>
              </a:lnSpc>
              <a:spcAft>
                <a:spcPts val="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[18] M. </a:t>
            </a:r>
            <a:r>
              <a:rPr lang="en-US" sz="1200" dirty="0" err="1">
                <a:latin typeface="Times New Roman" panose="02020603050405020304" pitchFamily="18" charset="0"/>
                <a:ea typeface="Calibri" panose="020F0502020204030204" pitchFamily="34" charset="0"/>
                <a:cs typeface="Times New Roman" panose="02020603050405020304" pitchFamily="18" charset="0"/>
              </a:rPr>
              <a:t>Ozturk</a:t>
            </a:r>
            <a:r>
              <a:rPr lang="en-US" sz="1200" dirty="0">
                <a:latin typeface="Times New Roman" panose="02020603050405020304" pitchFamily="18" charset="0"/>
                <a:ea typeface="Calibri" panose="020F0502020204030204" pitchFamily="34" charset="0"/>
                <a:cs typeface="Times New Roman" panose="02020603050405020304" pitchFamily="18" charset="0"/>
              </a:rPr>
              <a:t>, B. Yilmaz, Z. </a:t>
            </a:r>
            <a:r>
              <a:rPr lang="en-US" sz="1200" dirty="0" err="1">
                <a:latin typeface="Times New Roman" panose="02020603050405020304" pitchFamily="18" charset="0"/>
                <a:ea typeface="Calibri" panose="020F0502020204030204" pitchFamily="34" charset="0"/>
                <a:cs typeface="Times New Roman" panose="02020603050405020304" pitchFamily="18" charset="0"/>
              </a:rPr>
              <a:t>Arslan</a:t>
            </a:r>
            <a:r>
              <a:rPr lang="en-US" sz="1200" dirty="0">
                <a:latin typeface="Times New Roman" panose="02020603050405020304" pitchFamily="18" charset="0"/>
                <a:ea typeface="Calibri" panose="020F0502020204030204" pitchFamily="34" charset="0"/>
                <a:cs typeface="Times New Roman" panose="02020603050405020304" pitchFamily="18" charset="0"/>
              </a:rPr>
              <a:t>, and A.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Demirbas</a:t>
            </a:r>
            <a:r>
              <a:rPr lang="en-US" sz="1200" dirty="0">
                <a:latin typeface="Times New Roman" panose="02020603050405020304" pitchFamily="18" charset="0"/>
                <a:ea typeface="Calibri" panose="020F0502020204030204" pitchFamily="34" charset="0"/>
                <a:cs typeface="Times New Roman" panose="02020603050405020304" pitchFamily="18" charset="0"/>
              </a:rPr>
              <a:t>, “An effective strategy for ransomware mitigation on android devices via android </a:t>
            </a:r>
            <a:r>
              <a:rPr lang="en-US" sz="1200" dirty="0" err="1">
                <a:latin typeface="Times New Roman" panose="02020603050405020304" pitchFamily="18" charset="0"/>
                <a:ea typeface="Calibri" panose="020F0502020204030204" pitchFamily="34" charset="0"/>
                <a:cs typeface="Times New Roman" panose="02020603050405020304" pitchFamily="18" charset="0"/>
              </a:rPr>
              <a:t>os</a:t>
            </a:r>
            <a:r>
              <a:rPr lang="en-US" sz="1200" dirty="0">
                <a:latin typeface="Times New Roman" panose="02020603050405020304" pitchFamily="18" charset="0"/>
                <a:ea typeface="Calibri" panose="020F0502020204030204" pitchFamily="34" charset="0"/>
                <a:cs typeface="Times New Roman" panose="02020603050405020304" pitchFamily="18" charset="0"/>
              </a:rPr>
              <a:t> file system </a:t>
            </a:r>
            <a:r>
              <a:rPr lang="en-US" sz="1200" dirty="0" err="1">
                <a:latin typeface="Times New Roman" panose="02020603050405020304" pitchFamily="18" charset="0"/>
                <a:ea typeface="Calibri" panose="020F0502020204030204" pitchFamily="34" charset="0"/>
                <a:cs typeface="Times New Roman" panose="02020603050405020304" pitchFamily="18" charset="0"/>
              </a:rPr>
              <a:t>api</a:t>
            </a:r>
            <a:r>
              <a:rPr lang="en-US" sz="1200" dirty="0">
                <a:latin typeface="Times New Roman" panose="02020603050405020304" pitchFamily="18" charset="0"/>
                <a:ea typeface="Calibri" panose="020F0502020204030204" pitchFamily="34" charset="0"/>
                <a:cs typeface="Times New Roman" panose="02020603050405020304" pitchFamily="18" charset="0"/>
              </a:rPr>
              <a:t>,” 2024. </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200000"/>
              </a:lnSpc>
              <a:spcAft>
                <a:spcPts val="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[19] S. Liu and X. Chen, “Applying moving target defense against data theft ransomware on windows </a:t>
            </a:r>
            <a:r>
              <a:rPr lang="en-US" sz="1200" dirty="0" err="1">
                <a:latin typeface="Times New Roman" panose="02020603050405020304" pitchFamily="18" charset="0"/>
                <a:ea typeface="Calibri" panose="020F0502020204030204" pitchFamily="34" charset="0"/>
                <a:cs typeface="Times New Roman" panose="02020603050405020304" pitchFamily="18" charset="0"/>
              </a:rPr>
              <a:t>os</a:t>
            </a:r>
            <a:r>
              <a:rPr lang="en-US" sz="1200" dirty="0">
                <a:latin typeface="Times New Roman" panose="02020603050405020304" pitchFamily="18" charset="0"/>
                <a:ea typeface="Calibri" panose="020F0502020204030204" pitchFamily="34" charset="0"/>
                <a:cs typeface="Times New Roman" panose="02020603050405020304" pitchFamily="18" charset="0"/>
              </a:rPr>
              <a:t>,” 2023.</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200000"/>
              </a:lnSpc>
              <a:spcAft>
                <a:spcPts val="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[20] I. M. El </a:t>
            </a:r>
            <a:r>
              <a:rPr lang="en-US" sz="1200" dirty="0" err="1">
                <a:latin typeface="Times New Roman" panose="02020603050405020304" pitchFamily="18" charset="0"/>
                <a:ea typeface="Calibri" panose="020F0502020204030204" pitchFamily="34" charset="0"/>
                <a:cs typeface="Times New Roman" panose="02020603050405020304" pitchFamily="18" charset="0"/>
              </a:rPr>
              <a:t>Emary</a:t>
            </a:r>
            <a:r>
              <a:rPr lang="en-US" sz="1200" dirty="0">
                <a:latin typeface="Times New Roman" panose="02020603050405020304" pitchFamily="18" charset="0"/>
                <a:ea typeface="Calibri" panose="020F0502020204030204" pitchFamily="34" charset="0"/>
                <a:cs typeface="Times New Roman" panose="02020603050405020304" pitchFamily="18" charset="0"/>
              </a:rPr>
              <a:t> and K. A. </a:t>
            </a:r>
            <a:r>
              <a:rPr lang="en-US" sz="1200" dirty="0" err="1">
                <a:latin typeface="Times New Roman" panose="02020603050405020304" pitchFamily="18" charset="0"/>
                <a:ea typeface="Calibri" panose="020F0502020204030204" pitchFamily="34" charset="0"/>
                <a:cs typeface="Times New Roman" panose="02020603050405020304" pitchFamily="18" charset="0"/>
              </a:rPr>
              <a:t>Yaghi</a:t>
            </a:r>
            <a:r>
              <a:rPr lang="en-US" sz="1200" dirty="0">
                <a:latin typeface="Times New Roman" panose="02020603050405020304" pitchFamily="18" charset="0"/>
                <a:ea typeface="Calibri" panose="020F0502020204030204" pitchFamily="34" charset="0"/>
                <a:cs typeface="Times New Roman" panose="02020603050405020304" pitchFamily="18" charset="0"/>
              </a:rPr>
              <a:t>, “Machine learning classifier algorithms for ransomware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lockbit</a:t>
            </a:r>
            <a:r>
              <a:rPr lang="en-US" sz="1200" dirty="0">
                <a:latin typeface="Times New Roman" panose="02020603050405020304" pitchFamily="18" charset="0"/>
                <a:ea typeface="Calibri" panose="020F0502020204030204" pitchFamily="34" charset="0"/>
                <a:cs typeface="Times New Roman" panose="02020603050405020304" pitchFamily="18" charset="0"/>
              </a:rPr>
              <a:t> prediction,” 2024.</a:t>
            </a:r>
            <a:endParaRPr lang="en-IN" sz="1200" dirty="0">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6</a:t>
            </a:fld>
            <a:endParaRPr lang="en-US" dirty="0"/>
          </a:p>
        </p:txBody>
      </p:sp>
      <p:sp>
        <p:nvSpPr>
          <p:cNvPr id="3" name="Rectangle 2"/>
          <p:cNvSpPr/>
          <p:nvPr/>
        </p:nvSpPr>
        <p:spPr>
          <a:xfrm>
            <a:off x="3818592" y="319617"/>
            <a:ext cx="761747" cy="369332"/>
          </a:xfrm>
          <a:prstGeom prst="rect">
            <a:avLst/>
          </a:prstGeom>
        </p:spPr>
        <p:txBody>
          <a:bodyPr wrap="none">
            <a:spAutoFit/>
          </a:bodyPr>
          <a:lstStyle/>
          <a:p>
            <a:r>
              <a:rPr lang="en-GB" b="1" dirty="0">
                <a:latin typeface="Times New Roman" panose="02020603050405020304" pitchFamily="18" charset="0"/>
                <a:cs typeface="Times New Roman" panose="02020603050405020304" pitchFamily="18" charset="0"/>
              </a:rPr>
              <a:t>Scope</a:t>
            </a:r>
            <a:endParaRPr lang="en-IN" dirty="0"/>
          </a:p>
        </p:txBody>
      </p:sp>
      <p:sp>
        <p:nvSpPr>
          <p:cNvPr id="4" name="Rectangle 3"/>
          <p:cNvSpPr/>
          <p:nvPr/>
        </p:nvSpPr>
        <p:spPr>
          <a:xfrm>
            <a:off x="570251" y="814834"/>
            <a:ext cx="8020176" cy="3139321"/>
          </a:xfrm>
          <a:prstGeom prst="rect">
            <a:avLst/>
          </a:prstGeom>
        </p:spPr>
        <p:txBody>
          <a:bodyPr wrap="square">
            <a:spAutoFit/>
          </a:bodyPr>
          <a:lstStyle/>
          <a:p>
            <a:pPr algn="just">
              <a:lnSpc>
                <a:spcPct val="150000"/>
              </a:lnSpc>
            </a:pPr>
            <a:r>
              <a:rPr lang="en-US" sz="1200" dirty="0">
                <a:latin typeface="Times New Roman" panose="02020603050405020304" pitchFamily="18" charset="0"/>
                <a:cs typeface="Times New Roman" panose="02020603050405020304" pitchFamily="18" charset="0"/>
              </a:rPr>
              <a:t>This project encompasses the development of a comprehensive ransomware detection system that combines behavioral analysis and network traffic monitoring to identify threats in their early stages. The scope includes leveraging machine learning algorithms for real-time anomaly detection, focusing on features such as file access patterns, encryption processes, unauthorized data movements, and unusual network traffic. The adaptive nature of the framework ensures it evolves with emerging ransomware techniques, providing robust protection against novel threats. The system will be designed for scalability, allowing deployment in diverse environments, including corporate networks, government infrastructures, and cloud-based systems. Furthermore, the project aims to minimize false positives and enhance detection accuracy through extensive model training and validation using real-world datasets. The implementation will include mechanisms for preemptive actions, such as system isolation and alert generation, to mitigate potential damage. By addressing the limitations of traditional signature-based detection systems, this project aims to contribute to the development of intelligent cybersecurity solutions that enhance organizational resilience against ransomware attacks.</a:t>
            </a:r>
            <a:r>
              <a:rPr lang="en-US" sz="1200" b="1" dirty="0">
                <a:latin typeface="Times New Roman" panose="02020603050405020304" pitchFamily="18" charset="0"/>
                <a:cs typeface="Times New Roman" panose="02020603050405020304" pitchFamily="18" charset="0"/>
              </a:rPr>
              <a:t> </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003524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7</a:t>
            </a:fld>
            <a:endParaRPr lang="en-US" dirty="0"/>
          </a:p>
        </p:txBody>
      </p:sp>
      <p:sp>
        <p:nvSpPr>
          <p:cNvPr id="3" name="Rectangle 2"/>
          <p:cNvSpPr/>
          <p:nvPr/>
        </p:nvSpPr>
        <p:spPr>
          <a:xfrm>
            <a:off x="3631124" y="468123"/>
            <a:ext cx="1274708" cy="463397"/>
          </a:xfrm>
          <a:prstGeom prst="rect">
            <a:avLst/>
          </a:prstGeom>
        </p:spPr>
        <p:txBody>
          <a:bodyPr wrap="none">
            <a:spAutoFit/>
          </a:bodyPr>
          <a:lstStyle/>
          <a:p>
            <a:pPr algn="just">
              <a:lnSpc>
                <a:spcPct val="150000"/>
              </a:lnSpc>
              <a:spcAft>
                <a:spcPts val="0"/>
              </a:spcAft>
            </a:pPr>
            <a:r>
              <a:rPr lang="en-IN" b="1" dirty="0">
                <a:latin typeface="Times New Roman" panose="02020603050405020304" pitchFamily="18" charset="0"/>
                <a:ea typeface="Calibri" panose="020F0502020204030204" pitchFamily="34" charset="0"/>
                <a:cs typeface="Times New Roman" panose="02020603050405020304" pitchFamily="18" charset="0"/>
              </a:rPr>
              <a:t>Motivation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p:cNvSpPr/>
          <p:nvPr/>
        </p:nvSpPr>
        <p:spPr>
          <a:xfrm>
            <a:off x="600655" y="948773"/>
            <a:ext cx="8146530" cy="3527977"/>
          </a:xfrm>
          <a:prstGeom prst="rect">
            <a:avLst/>
          </a:prstGeom>
        </p:spPr>
        <p:txBody>
          <a:bodyPr wrap="square">
            <a:spAutoFit/>
          </a:bodyPr>
          <a:lstStyle/>
          <a:p>
            <a:pPr algn="just">
              <a:lnSpc>
                <a:spcPct val="150000"/>
              </a:lnSpc>
            </a:pPr>
            <a:r>
              <a:rPr lang="en-US" sz="1200" dirty="0">
                <a:latin typeface="Times New Roman" panose="02020603050405020304" pitchFamily="18" charset="0"/>
                <a:cs typeface="Times New Roman" panose="02020603050405020304" pitchFamily="18" charset="0"/>
              </a:rPr>
              <a:t>Ransomware has emerged as one of the most pervasive and damaging forms of cyber threats, targeting individuals, businesses, and governments alike. Traditional detection systems, often reliant on signature-based methods, are ineffective against rapidly evolving ransomware strains and zero-day attacks. The financial and reputational damage caused by these attacks can be catastrophic, ranging from operational disruptions to significant data loss and ransom payments. This alarming rise underscores the need for more adaptive, intelligent, and proactive monitoring systems capable of identifying threats in their early stages. Early detection can prevent the encryption of critical data and the lateral spread of ransomware across organizational networks, significantly mitigating potential damage. Moreover, with the increasing complexity and sophistication of ransomware techniques, such as </a:t>
            </a:r>
            <a:r>
              <a:rPr lang="en-US" sz="1200" dirty="0" err="1">
                <a:latin typeface="Times New Roman" panose="02020603050405020304" pitchFamily="18" charset="0"/>
                <a:cs typeface="Times New Roman" panose="02020603050405020304" pitchFamily="18" charset="0"/>
              </a:rPr>
              <a:t>fileless</a:t>
            </a:r>
            <a:r>
              <a:rPr lang="en-US" sz="1200" dirty="0">
                <a:latin typeface="Times New Roman" panose="02020603050405020304" pitchFamily="18" charset="0"/>
                <a:cs typeface="Times New Roman" panose="02020603050405020304" pitchFamily="18" charset="0"/>
              </a:rPr>
              <a:t> attacks and encryption obfuscation, organizations require advanced solutions that combine behavioral and network traffic analysis to detect anomalies indicative of malicious activity. This study aims to address the pressing need for an adaptive ransomware detection framework that evolves with emerging threats, ensuring robust protection for organizational assets and fostering resilience against cyberattacks.</a:t>
            </a:r>
            <a:r>
              <a:rPr lang="en-US" sz="1200" b="1" dirty="0">
                <a:latin typeface="Times New Roman" panose="02020603050405020304" pitchFamily="18" charset="0"/>
                <a:cs typeface="Times New Roman" panose="02020603050405020304" pitchFamily="18" charset="0"/>
              </a:rPr>
              <a:t> </a:t>
            </a:r>
            <a:endParaRPr lang="en-IN" sz="1200" dirty="0">
              <a:latin typeface="Times New Roman" panose="02020603050405020304" pitchFamily="18" charset="0"/>
              <a:cs typeface="Times New Roman" panose="02020603050405020304" pitchFamily="18" charset="0"/>
            </a:endParaRPr>
          </a:p>
          <a:p>
            <a:pPr algn="just">
              <a:lnSpc>
                <a:spcPct val="150000"/>
              </a:lnSpc>
              <a:spcAft>
                <a:spcPts val="0"/>
              </a:spcAft>
            </a:pPr>
            <a:r>
              <a:rPr lang="en-IN" dirty="0">
                <a:latin typeface="Times New Roman" panose="02020603050405020304" pitchFamily="18" charset="0"/>
                <a:ea typeface="Calibri" panose="020F0502020204030204" pitchFamily="34" charset="0"/>
                <a:cs typeface="Times New Roman" panose="02020603050405020304" pitchFamily="18" charset="0"/>
              </a:rPr>
              <a: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1905734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1950" y="317500"/>
            <a:ext cx="5067300" cy="609600"/>
          </a:xfrm>
        </p:spPr>
        <p:txBody>
          <a:bodyPr/>
          <a:lstStyle/>
          <a:p>
            <a:r>
              <a:rPr lang="en-GB" sz="2400" dirty="0">
                <a:solidFill>
                  <a:schemeClr val="tx1"/>
                </a:solidFill>
                <a:latin typeface="Times New Roman" panose="02020603050405020304" pitchFamily="18" charset="0"/>
                <a:cs typeface="Times New Roman" panose="02020603050405020304" pitchFamily="18" charset="0"/>
              </a:rPr>
              <a:t>Literature Survey</a:t>
            </a:r>
            <a:endParaRPr lang="en-IN" sz="2400" dirty="0">
              <a:solidFill>
                <a:schemeClr val="tx1"/>
              </a:solidFill>
              <a:latin typeface="Times New Roman" panose="02020603050405020304" pitchFamily="18" charset="0"/>
              <a:cs typeface="Times New Roman" panose="02020603050405020304"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4125294925"/>
              </p:ext>
            </p:extLst>
          </p:nvPr>
        </p:nvGraphicFramePr>
        <p:xfrm>
          <a:off x="753712" y="927100"/>
          <a:ext cx="7586001" cy="3450347"/>
        </p:xfrm>
        <a:graphic>
          <a:graphicData uri="http://schemas.openxmlformats.org/drawingml/2006/table">
            <a:tbl>
              <a:tblPr firstRow="1" bandRow="1">
                <a:tableStyleId>{5C22544A-7EE6-4342-B048-85BDC9FD1C3A}</a:tableStyleId>
              </a:tblPr>
              <a:tblGrid>
                <a:gridCol w="539060">
                  <a:extLst>
                    <a:ext uri="{9D8B030D-6E8A-4147-A177-3AD203B41FA5}">
                      <a16:colId xmlns:a16="http://schemas.microsoft.com/office/drawing/2014/main" xmlns="" val="20000"/>
                    </a:ext>
                  </a:extLst>
                </a:gridCol>
                <a:gridCol w="986987">
                  <a:extLst>
                    <a:ext uri="{9D8B030D-6E8A-4147-A177-3AD203B41FA5}">
                      <a16:colId xmlns:a16="http://schemas.microsoft.com/office/drawing/2014/main" xmlns="" val="20001"/>
                    </a:ext>
                  </a:extLst>
                </a:gridCol>
                <a:gridCol w="1208508">
                  <a:extLst>
                    <a:ext uri="{9D8B030D-6E8A-4147-A177-3AD203B41FA5}">
                      <a16:colId xmlns:a16="http://schemas.microsoft.com/office/drawing/2014/main" xmlns="" val="20002"/>
                    </a:ext>
                  </a:extLst>
                </a:gridCol>
                <a:gridCol w="1655345">
                  <a:extLst>
                    <a:ext uri="{9D8B030D-6E8A-4147-A177-3AD203B41FA5}">
                      <a16:colId xmlns:a16="http://schemas.microsoft.com/office/drawing/2014/main" xmlns="" val="20003"/>
                    </a:ext>
                  </a:extLst>
                </a:gridCol>
                <a:gridCol w="3196101">
                  <a:extLst>
                    <a:ext uri="{9D8B030D-6E8A-4147-A177-3AD203B41FA5}">
                      <a16:colId xmlns:a16="http://schemas.microsoft.com/office/drawing/2014/main" xmlns="" val="20004"/>
                    </a:ext>
                  </a:extLst>
                </a:gridCol>
              </a:tblGrid>
              <a:tr h="278130">
                <a:tc>
                  <a:txBody>
                    <a:bodyPr/>
                    <a:lstStyle/>
                    <a:p>
                      <a:r>
                        <a:rPr lang="en-US" sz="1100" dirty="0">
                          <a:solidFill>
                            <a:schemeClr val="tx1"/>
                          </a:solidFill>
                          <a:latin typeface="Times New Roman" panose="02020603050405020304" pitchFamily="18" charset="0"/>
                          <a:cs typeface="Times New Roman" panose="02020603050405020304" pitchFamily="18" charset="0"/>
                        </a:rPr>
                        <a:t>S.NO</a:t>
                      </a:r>
                    </a:p>
                  </a:txBody>
                  <a:tcPr marL="68580" marR="68580" marT="34290" marB="34290">
                    <a:solidFill>
                      <a:schemeClr val="accent3"/>
                    </a:solidFill>
                  </a:tcPr>
                </a:tc>
                <a:tc>
                  <a:txBody>
                    <a:bodyPr/>
                    <a:lstStyle/>
                    <a:p>
                      <a:r>
                        <a:rPr lang="en-US" sz="1100" dirty="0">
                          <a:solidFill>
                            <a:schemeClr val="tx1"/>
                          </a:solidFill>
                          <a:latin typeface="Times New Roman" panose="02020603050405020304" pitchFamily="18" charset="0"/>
                          <a:cs typeface="Times New Roman" panose="02020603050405020304" pitchFamily="18" charset="0"/>
                        </a:rPr>
                        <a:t>YEAR</a:t>
                      </a:r>
                    </a:p>
                  </a:txBody>
                  <a:tcPr marL="68580" marR="68580" marT="34290" marB="34290">
                    <a:solidFill>
                      <a:schemeClr val="accent3"/>
                    </a:solidFill>
                  </a:tcPr>
                </a:tc>
                <a:tc>
                  <a:txBody>
                    <a:bodyPr/>
                    <a:lstStyle/>
                    <a:p>
                      <a:r>
                        <a:rPr lang="en-US" sz="1100" dirty="0">
                          <a:solidFill>
                            <a:schemeClr val="tx1"/>
                          </a:solidFill>
                          <a:latin typeface="Times New Roman" panose="02020603050405020304" pitchFamily="18" charset="0"/>
                          <a:cs typeface="Times New Roman" panose="02020603050405020304" pitchFamily="18" charset="0"/>
                        </a:rPr>
                        <a:t>AUTHORS</a:t>
                      </a:r>
                    </a:p>
                  </a:txBody>
                  <a:tcPr marL="68580" marR="68580" marT="34290" marB="34290">
                    <a:solidFill>
                      <a:schemeClr val="accent3"/>
                    </a:solidFill>
                  </a:tcPr>
                </a:tc>
                <a:tc>
                  <a:txBody>
                    <a:bodyPr/>
                    <a:lstStyle/>
                    <a:p>
                      <a:r>
                        <a:rPr lang="en-US" sz="1100" dirty="0">
                          <a:solidFill>
                            <a:schemeClr val="tx1"/>
                          </a:solidFill>
                          <a:latin typeface="Times New Roman" panose="02020603050405020304" pitchFamily="18" charset="0"/>
                          <a:cs typeface="Times New Roman" panose="02020603050405020304" pitchFamily="18" charset="0"/>
                        </a:rPr>
                        <a:t>TITLE</a:t>
                      </a:r>
                    </a:p>
                  </a:txBody>
                  <a:tcPr marL="68580" marR="68580" marT="34290" marB="34290">
                    <a:solidFill>
                      <a:schemeClr val="accent3"/>
                    </a:solidFill>
                  </a:tcPr>
                </a:tc>
                <a:tc>
                  <a:txBody>
                    <a:bodyPr/>
                    <a:lstStyle/>
                    <a:p>
                      <a:r>
                        <a:rPr lang="en-US" sz="1100" dirty="0">
                          <a:solidFill>
                            <a:schemeClr val="tx1"/>
                          </a:solidFill>
                          <a:latin typeface="Times New Roman" panose="02020603050405020304" pitchFamily="18" charset="0"/>
                          <a:cs typeface="Times New Roman" panose="02020603050405020304" pitchFamily="18" charset="0"/>
                        </a:rPr>
                        <a:t>OUT COMES</a:t>
                      </a:r>
                    </a:p>
                  </a:txBody>
                  <a:tcPr marL="68580" marR="68580" marT="34290" marB="34290">
                    <a:solidFill>
                      <a:schemeClr val="accent3"/>
                    </a:solidFill>
                  </a:tcPr>
                </a:tc>
                <a:extLst>
                  <a:ext uri="{0D108BD9-81ED-4DB2-BD59-A6C34878D82A}">
                    <a16:rowId xmlns:a16="http://schemas.microsoft.com/office/drawing/2014/main" xmlns="" val="10000"/>
                  </a:ext>
                </a:extLst>
              </a:tr>
              <a:tr h="1671320">
                <a:tc>
                  <a:txBody>
                    <a:bodyPr/>
                    <a:lstStyle/>
                    <a:p>
                      <a:pPr algn="just"/>
                      <a:r>
                        <a:rPr lang="en-US" sz="1100" dirty="0">
                          <a:solidFill>
                            <a:schemeClr val="tx1"/>
                          </a:solidFill>
                          <a:latin typeface="Times New Roman" panose="02020603050405020304" pitchFamily="18" charset="0"/>
                          <a:cs typeface="Times New Roman" panose="02020603050405020304" pitchFamily="18" charset="0"/>
                        </a:rPr>
                        <a:t>1</a:t>
                      </a:r>
                      <a:endParaRPr lang="en-IN" sz="11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accent3"/>
                    </a:solidFill>
                  </a:tcPr>
                </a:tc>
                <a:tc>
                  <a:txBody>
                    <a:bodyPr/>
                    <a:lstStyle/>
                    <a:p>
                      <a:pPr marL="0" marR="0" lvl="0" indent="0" algn="just" defTabSz="342900" rtl="0" eaLnBrk="1" fontAlgn="auto" latinLnBrk="0" hangingPunct="1">
                        <a:lnSpc>
                          <a:spcPct val="100000"/>
                        </a:lnSpc>
                        <a:spcBef>
                          <a:spcPts val="0"/>
                        </a:spcBef>
                        <a:spcAft>
                          <a:spcPts val="0"/>
                        </a:spcAft>
                        <a:buClrTx/>
                        <a:buSzTx/>
                        <a:buFontTx/>
                        <a:buNone/>
                        <a:tabLst/>
                        <a:defRPr/>
                      </a:pPr>
                      <a:r>
                        <a:rPr lang="en-IN" sz="1350" b="1" kern="1200" dirty="0">
                          <a:solidFill>
                            <a:schemeClr val="dk1"/>
                          </a:solidFill>
                          <a:effectLst/>
                          <a:latin typeface="+mn-lt"/>
                          <a:ea typeface="+mn-ea"/>
                          <a:cs typeface="+mn-cs"/>
                        </a:rPr>
                        <a:t>2024</a:t>
                      </a:r>
                      <a:endParaRPr lang="en-IN"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accent3"/>
                    </a:solidFill>
                  </a:tcPr>
                </a:tc>
                <a:tc>
                  <a:txBody>
                    <a:bodyPr/>
                    <a:lstStyle/>
                    <a:p>
                      <a:pPr algn="just"/>
                      <a:r>
                        <a:rPr lang="en-US" sz="1200" b="1" kern="1200" dirty="0">
                          <a:solidFill>
                            <a:schemeClr val="tx1"/>
                          </a:solidFill>
                          <a:effectLst/>
                          <a:latin typeface="Times New Roman" panose="02020603050405020304" pitchFamily="18" charset="0"/>
                          <a:ea typeface="+mn-ea"/>
                          <a:cs typeface="Times New Roman" panose="02020603050405020304" pitchFamily="18" charset="0"/>
                        </a:rPr>
                        <a:t>G. Li, S. Wang, Y. Chen, J. Zhou, and Q. Zhao</a:t>
                      </a:r>
                      <a:endParaRPr lang="en-IN" sz="1200" b="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accent3"/>
                    </a:solidFill>
                  </a:tcPr>
                </a:tc>
                <a:tc>
                  <a:txBody>
                    <a:bodyPr/>
                    <a:lstStyle/>
                    <a:p>
                      <a:pPr algn="just"/>
                      <a:r>
                        <a:rPr lang="en-US" sz="1200" b="0" kern="1200" dirty="0">
                          <a:solidFill>
                            <a:schemeClr val="tx1"/>
                          </a:solidFill>
                          <a:effectLst/>
                          <a:latin typeface="Times New Roman" panose="02020603050405020304" pitchFamily="18" charset="0"/>
                          <a:ea typeface="+mn-ea"/>
                          <a:cs typeface="Times New Roman" panose="02020603050405020304" pitchFamily="18" charset="0"/>
                        </a:rPr>
                        <a:t>A Hybrid Framework for Ransomware Detection Using Deep Learning and Monte Carlo Tree Search</a:t>
                      </a:r>
                      <a:endParaRPr lang="en-IN" sz="1200" b="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accent3"/>
                    </a:solidFill>
                  </a:tcPr>
                </a:tc>
                <a:tc>
                  <a:txBody>
                    <a:bodyPr/>
                    <a:lstStyle/>
                    <a:p>
                      <a:pPr algn="just"/>
                      <a:r>
                        <a:rPr lang="en-US" sz="1200" kern="1200" dirty="0">
                          <a:solidFill>
                            <a:schemeClr val="tx1"/>
                          </a:solidFill>
                          <a:effectLst/>
                          <a:latin typeface="Times New Roman" panose="02020603050405020304" pitchFamily="18" charset="0"/>
                          <a:ea typeface="+mn-ea"/>
                          <a:cs typeface="Times New Roman" panose="02020603050405020304" pitchFamily="18" charset="0"/>
                        </a:rPr>
                        <a:t>This paper proposes a hybrid framework combining deep learning techniques and Monte Carlo Tree Search for ransomware detection. </a:t>
                      </a:r>
                      <a:endParaRPr lang="en-IN" sz="12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34290" marB="34290">
                    <a:solidFill>
                      <a:schemeClr val="accent3"/>
                    </a:solidFill>
                  </a:tcPr>
                </a:tc>
                <a:extLst>
                  <a:ext uri="{0D108BD9-81ED-4DB2-BD59-A6C34878D82A}">
                    <a16:rowId xmlns:a16="http://schemas.microsoft.com/office/drawing/2014/main" xmlns="" val="10001"/>
                  </a:ext>
                </a:extLst>
              </a:tr>
              <a:tr h="1500897">
                <a:tc>
                  <a:txBody>
                    <a:bodyPr/>
                    <a:lstStyle/>
                    <a:p>
                      <a:pPr algn="just"/>
                      <a:r>
                        <a:rPr lang="en-US" sz="1100" dirty="0">
                          <a:solidFill>
                            <a:schemeClr val="tx1"/>
                          </a:solidFill>
                          <a:latin typeface="Times New Roman" panose="02020603050405020304" pitchFamily="18" charset="0"/>
                          <a:cs typeface="Times New Roman" panose="02020603050405020304" pitchFamily="18" charset="0"/>
                        </a:rPr>
                        <a:t>2</a:t>
                      </a:r>
                      <a:endParaRPr lang="en-IN" sz="11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accent3"/>
                    </a:solidFill>
                  </a:tcPr>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IN" sz="1350" kern="1200" dirty="0">
                          <a:solidFill>
                            <a:schemeClr val="dk1"/>
                          </a:solidFill>
                          <a:effectLst/>
                          <a:latin typeface="+mn-lt"/>
                          <a:ea typeface="+mn-ea"/>
                          <a:cs typeface="+mn-cs"/>
                        </a:rPr>
                        <a:t>2024</a:t>
                      </a:r>
                      <a:endParaRPr lang="en-IN" sz="11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accent3"/>
                    </a:solidFill>
                  </a:tcPr>
                </a:tc>
                <a:tc>
                  <a:txBody>
                    <a:bodyPr/>
                    <a:lstStyle/>
                    <a:p>
                      <a:pPr algn="just"/>
                      <a:r>
                        <a:rPr lang="en-US" sz="1350" b="1" kern="1200" dirty="0">
                          <a:solidFill>
                            <a:schemeClr val="tx1"/>
                          </a:solidFill>
                          <a:effectLst/>
                          <a:latin typeface="Times New Roman" panose="02020603050405020304" pitchFamily="18" charset="0"/>
                          <a:ea typeface="+mn-ea"/>
                          <a:cs typeface="Times New Roman" panose="02020603050405020304" pitchFamily="18" charset="0"/>
                        </a:rPr>
                        <a:t>S. </a:t>
                      </a:r>
                      <a:r>
                        <a:rPr lang="en-US" sz="1350" b="1" kern="1200" dirty="0" err="1">
                          <a:solidFill>
                            <a:schemeClr val="tx1"/>
                          </a:solidFill>
                          <a:effectLst/>
                          <a:latin typeface="Times New Roman" panose="02020603050405020304" pitchFamily="18" charset="0"/>
                          <a:ea typeface="+mn-ea"/>
                          <a:cs typeface="Times New Roman" panose="02020603050405020304" pitchFamily="18" charset="0"/>
                        </a:rPr>
                        <a:t>Wasoye</a:t>
                      </a:r>
                      <a:r>
                        <a:rPr lang="en-US" sz="1350" b="1" kern="1200" dirty="0">
                          <a:solidFill>
                            <a:schemeClr val="tx1"/>
                          </a:solidFill>
                          <a:effectLst/>
                          <a:latin typeface="Times New Roman" panose="02020603050405020304" pitchFamily="18" charset="0"/>
                          <a:ea typeface="+mn-ea"/>
                          <a:cs typeface="Times New Roman" panose="02020603050405020304" pitchFamily="18" charset="0"/>
                        </a:rPr>
                        <a:t>, M. Stevens, C. Morgan, D. Hughes, and J. Walker</a:t>
                      </a:r>
                      <a:endParaRPr lang="en-IN" sz="1200" b="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accent3"/>
                    </a:solidFill>
                  </a:tcPr>
                </a:tc>
                <a:tc>
                  <a:txBody>
                    <a:bodyPr/>
                    <a:lstStyle/>
                    <a:p>
                      <a:pPr algn="just"/>
                      <a:r>
                        <a:rPr lang="en-US" sz="1200" b="0" kern="1200" dirty="0">
                          <a:solidFill>
                            <a:schemeClr val="tx1"/>
                          </a:solidFill>
                          <a:effectLst/>
                          <a:latin typeface="Times New Roman" panose="02020603050405020304" pitchFamily="18" charset="0"/>
                          <a:ea typeface="+mn-ea"/>
                          <a:cs typeface="Times New Roman" panose="02020603050405020304" pitchFamily="18" charset="0"/>
                        </a:rPr>
                        <a:t>Ransomware Classification Using BTLS Algorithm and Machine Learning Approaches</a:t>
                      </a:r>
                      <a:endParaRPr lang="en-IN" sz="1200" b="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accent3"/>
                    </a:solidFill>
                  </a:tcPr>
                </a:tc>
                <a:tc>
                  <a:txBody>
                    <a:bodyPr/>
                    <a:lstStyle/>
                    <a:p>
                      <a:pPr algn="just"/>
                      <a:r>
                        <a:rPr lang="en-US" sz="1200" kern="1200" dirty="0">
                          <a:solidFill>
                            <a:schemeClr val="tx1"/>
                          </a:solidFill>
                          <a:effectLst/>
                          <a:latin typeface="Times New Roman" panose="02020603050405020304" pitchFamily="18" charset="0"/>
                          <a:ea typeface="+mn-ea"/>
                          <a:cs typeface="Times New Roman" panose="02020603050405020304" pitchFamily="18" charset="0"/>
                        </a:rPr>
                        <a:t>This study explores the use of the BTLS algorithm in conjunction with machine learning models for ransomware classification.</a:t>
                      </a:r>
                      <a:endParaRPr lang="en-IN" sz="12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34290" marB="34290">
                    <a:solidFill>
                      <a:schemeClr val="accent3"/>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1879141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xmlns="" val="2429913864"/>
              </p:ext>
            </p:extLst>
          </p:nvPr>
        </p:nvGraphicFramePr>
        <p:xfrm>
          <a:off x="1069675" y="666950"/>
          <a:ext cx="7403276" cy="3694689"/>
        </p:xfrm>
        <a:graphic>
          <a:graphicData uri="http://schemas.openxmlformats.org/drawingml/2006/table">
            <a:tbl>
              <a:tblPr firstRow="1" bandRow="1">
                <a:tableStyleId>{5C22544A-7EE6-4342-B048-85BDC9FD1C3A}</a:tableStyleId>
              </a:tblPr>
              <a:tblGrid>
                <a:gridCol w="405496">
                  <a:extLst>
                    <a:ext uri="{9D8B030D-6E8A-4147-A177-3AD203B41FA5}">
                      <a16:colId xmlns:a16="http://schemas.microsoft.com/office/drawing/2014/main" xmlns="" val="20000"/>
                    </a:ext>
                  </a:extLst>
                </a:gridCol>
                <a:gridCol w="937826">
                  <a:extLst>
                    <a:ext uri="{9D8B030D-6E8A-4147-A177-3AD203B41FA5}">
                      <a16:colId xmlns:a16="http://schemas.microsoft.com/office/drawing/2014/main" xmlns="" val="20001"/>
                    </a:ext>
                  </a:extLst>
                </a:gridCol>
                <a:gridCol w="1367934">
                  <a:extLst>
                    <a:ext uri="{9D8B030D-6E8A-4147-A177-3AD203B41FA5}">
                      <a16:colId xmlns:a16="http://schemas.microsoft.com/office/drawing/2014/main" xmlns="" val="20002"/>
                    </a:ext>
                  </a:extLst>
                </a:gridCol>
                <a:gridCol w="1496169">
                  <a:extLst>
                    <a:ext uri="{9D8B030D-6E8A-4147-A177-3AD203B41FA5}">
                      <a16:colId xmlns:a16="http://schemas.microsoft.com/office/drawing/2014/main" xmlns="" val="20003"/>
                    </a:ext>
                  </a:extLst>
                </a:gridCol>
                <a:gridCol w="3195851">
                  <a:extLst>
                    <a:ext uri="{9D8B030D-6E8A-4147-A177-3AD203B41FA5}">
                      <a16:colId xmlns:a16="http://schemas.microsoft.com/office/drawing/2014/main" xmlns="" val="20004"/>
                    </a:ext>
                  </a:extLst>
                </a:gridCol>
              </a:tblGrid>
              <a:tr h="278130">
                <a:tc>
                  <a:txBody>
                    <a:bodyPr/>
                    <a:lstStyle/>
                    <a:p>
                      <a:r>
                        <a:rPr lang="en-US" sz="1100" dirty="0">
                          <a:solidFill>
                            <a:schemeClr val="tx1"/>
                          </a:solidFill>
                          <a:latin typeface="Times New Roman" panose="02020603050405020304" pitchFamily="18" charset="0"/>
                          <a:cs typeface="Times New Roman" panose="02020603050405020304" pitchFamily="18" charset="0"/>
                        </a:rPr>
                        <a:t>S.NO</a:t>
                      </a:r>
                    </a:p>
                  </a:txBody>
                  <a:tcPr marL="68580" marR="68580" marT="34290" marB="34290">
                    <a:solidFill>
                      <a:schemeClr val="accent3"/>
                    </a:solidFill>
                  </a:tcPr>
                </a:tc>
                <a:tc>
                  <a:txBody>
                    <a:bodyPr/>
                    <a:lstStyle/>
                    <a:p>
                      <a:r>
                        <a:rPr lang="en-US" sz="1100" dirty="0">
                          <a:solidFill>
                            <a:schemeClr val="tx1"/>
                          </a:solidFill>
                          <a:latin typeface="Times New Roman" panose="02020603050405020304" pitchFamily="18" charset="0"/>
                          <a:cs typeface="Times New Roman" panose="02020603050405020304" pitchFamily="18" charset="0"/>
                        </a:rPr>
                        <a:t>YEAR</a:t>
                      </a:r>
                    </a:p>
                  </a:txBody>
                  <a:tcPr marL="68580" marR="68580" marT="34290" marB="34290">
                    <a:solidFill>
                      <a:schemeClr val="accent3"/>
                    </a:solidFill>
                  </a:tcPr>
                </a:tc>
                <a:tc>
                  <a:txBody>
                    <a:bodyPr/>
                    <a:lstStyle/>
                    <a:p>
                      <a:r>
                        <a:rPr lang="en-US" sz="1100" dirty="0">
                          <a:solidFill>
                            <a:schemeClr val="tx1"/>
                          </a:solidFill>
                          <a:latin typeface="Times New Roman" panose="02020603050405020304" pitchFamily="18" charset="0"/>
                          <a:cs typeface="Times New Roman" panose="02020603050405020304" pitchFamily="18" charset="0"/>
                        </a:rPr>
                        <a:t>AUTHORS</a:t>
                      </a:r>
                    </a:p>
                  </a:txBody>
                  <a:tcPr marL="68580" marR="68580" marT="34290" marB="34290">
                    <a:solidFill>
                      <a:schemeClr val="accent3"/>
                    </a:solidFill>
                  </a:tcPr>
                </a:tc>
                <a:tc>
                  <a:txBody>
                    <a:bodyPr/>
                    <a:lstStyle/>
                    <a:p>
                      <a:r>
                        <a:rPr lang="en-US" sz="1100" dirty="0">
                          <a:solidFill>
                            <a:schemeClr val="tx1"/>
                          </a:solidFill>
                          <a:latin typeface="Times New Roman" panose="02020603050405020304" pitchFamily="18" charset="0"/>
                          <a:cs typeface="Times New Roman" panose="02020603050405020304" pitchFamily="18" charset="0"/>
                        </a:rPr>
                        <a:t>TITLE</a:t>
                      </a:r>
                    </a:p>
                  </a:txBody>
                  <a:tcPr marL="68580" marR="68580" marT="34290" marB="34290">
                    <a:solidFill>
                      <a:schemeClr val="accent3"/>
                    </a:solidFill>
                  </a:tcPr>
                </a:tc>
                <a:tc>
                  <a:txBody>
                    <a:bodyPr/>
                    <a:lstStyle/>
                    <a:p>
                      <a:r>
                        <a:rPr lang="en-US" sz="1100" dirty="0">
                          <a:solidFill>
                            <a:schemeClr val="tx1"/>
                          </a:solidFill>
                          <a:latin typeface="Times New Roman" panose="02020603050405020304" pitchFamily="18" charset="0"/>
                          <a:cs typeface="Times New Roman" panose="02020603050405020304" pitchFamily="18" charset="0"/>
                        </a:rPr>
                        <a:t>OUT COMES</a:t>
                      </a:r>
                    </a:p>
                  </a:txBody>
                  <a:tcPr marL="68580" marR="68580" marT="34290" marB="34290">
                    <a:solidFill>
                      <a:schemeClr val="accent3"/>
                    </a:solidFill>
                  </a:tcPr>
                </a:tc>
                <a:extLst>
                  <a:ext uri="{0D108BD9-81ED-4DB2-BD59-A6C34878D82A}">
                    <a16:rowId xmlns:a16="http://schemas.microsoft.com/office/drawing/2014/main" xmlns="" val="10000"/>
                  </a:ext>
                </a:extLst>
              </a:tr>
              <a:tr h="1759209">
                <a:tc>
                  <a:txBody>
                    <a:bodyPr/>
                    <a:lstStyle/>
                    <a:p>
                      <a:pPr algn="just"/>
                      <a:r>
                        <a:rPr lang="en-US" sz="1100" dirty="0">
                          <a:latin typeface="Times New Roman" panose="02020603050405020304" pitchFamily="18" charset="0"/>
                          <a:cs typeface="Times New Roman" panose="02020603050405020304" pitchFamily="18" charset="0"/>
                        </a:rPr>
                        <a:t>3</a:t>
                      </a:r>
                      <a:endParaRPr lang="en-IN" sz="1100" dirty="0">
                        <a:latin typeface="Times New Roman" panose="02020603050405020304" pitchFamily="18" charset="0"/>
                        <a:cs typeface="Times New Roman" panose="02020603050405020304" pitchFamily="18" charset="0"/>
                      </a:endParaRPr>
                    </a:p>
                  </a:txBody>
                  <a:tcPr marL="68580" marR="68580" marT="34290" marB="34290">
                    <a:solidFill>
                      <a:schemeClr val="accent3"/>
                    </a:solidFill>
                  </a:tcPr>
                </a:tc>
                <a:tc>
                  <a:txBody>
                    <a:bodyPr/>
                    <a:lstStyle/>
                    <a:p>
                      <a:pPr algn="just"/>
                      <a:r>
                        <a:rPr lang="en-IN" sz="1350" kern="1200" dirty="0">
                          <a:solidFill>
                            <a:schemeClr val="dk1"/>
                          </a:solidFill>
                          <a:effectLst/>
                          <a:latin typeface="+mn-lt"/>
                          <a:ea typeface="+mn-ea"/>
                          <a:cs typeface="+mn-cs"/>
                        </a:rPr>
                        <a:t>2024</a:t>
                      </a:r>
                      <a:endParaRPr lang="en-IN"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accent3"/>
                    </a:solidFill>
                  </a:tcPr>
                </a:tc>
                <a:tc>
                  <a:txBody>
                    <a:bodyPr/>
                    <a:lstStyle/>
                    <a:p>
                      <a:pPr algn="just"/>
                      <a:r>
                        <a:rPr lang="pt-BR" sz="1200" b="0" kern="1200" dirty="0">
                          <a:solidFill>
                            <a:schemeClr val="tx1"/>
                          </a:solidFill>
                          <a:effectLst/>
                          <a:latin typeface="Times New Roman" panose="02020603050405020304" pitchFamily="18" charset="0"/>
                          <a:ea typeface="+mn-ea"/>
                          <a:cs typeface="Times New Roman" panose="02020603050405020304" pitchFamily="18" charset="0"/>
                        </a:rPr>
                        <a:t>J. Kirkland, R. Stoddard, B. Antonov, N. Dragomirov, and A. Belmonte</a:t>
                      </a:r>
                      <a:endParaRPr lang="en-IN" sz="1200" b="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accent3"/>
                    </a:solidFill>
                  </a:tcPr>
                </a:tc>
                <a:tc>
                  <a:txBody>
                    <a:bodyPr/>
                    <a:lstStyle/>
                    <a:p>
                      <a:pPr algn="just"/>
                      <a:r>
                        <a:rPr lang="en-US" sz="1200" b="0" kern="1200" dirty="0">
                          <a:solidFill>
                            <a:schemeClr val="tx1"/>
                          </a:solidFill>
                          <a:effectLst/>
                          <a:latin typeface="Times New Roman" panose="02020603050405020304" pitchFamily="18" charset="0"/>
                          <a:ea typeface="+mn-ea"/>
                          <a:cs typeface="Times New Roman" panose="02020603050405020304" pitchFamily="18" charset="0"/>
                        </a:rPr>
                        <a:t>Automated Detection of Crypto Ransomware Using Machine Learning and File Entropy Analysis</a:t>
                      </a:r>
                      <a:endParaRPr lang="en-IN" sz="1200" b="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accent3"/>
                    </a:solidFill>
                  </a:tcPr>
                </a:tc>
                <a:tc>
                  <a:txBody>
                    <a:bodyPr/>
                    <a:lstStyle/>
                    <a:p>
                      <a:pPr algn="just"/>
                      <a:r>
                        <a:rPr lang="en-US" sz="1200" kern="1200" dirty="0">
                          <a:solidFill>
                            <a:schemeClr val="tx1"/>
                          </a:solidFill>
                          <a:effectLst/>
                          <a:latin typeface="Times New Roman" panose="02020603050405020304" pitchFamily="18" charset="0"/>
                          <a:ea typeface="+mn-ea"/>
                          <a:cs typeface="Times New Roman" panose="02020603050405020304" pitchFamily="18" charset="0"/>
                        </a:rPr>
                        <a:t>This research focuses on the automated detection of crypto ransomware through machine learning models and file entropy analysis. </a:t>
                      </a:r>
                      <a:endParaRPr lang="en-IN" sz="12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34290" marB="34290">
                    <a:solidFill>
                      <a:schemeClr val="accent3"/>
                    </a:solidFill>
                  </a:tcPr>
                </a:tc>
                <a:extLst>
                  <a:ext uri="{0D108BD9-81ED-4DB2-BD59-A6C34878D82A}">
                    <a16:rowId xmlns:a16="http://schemas.microsoft.com/office/drawing/2014/main" xmlns="" val="10001"/>
                  </a:ext>
                </a:extLst>
              </a:tr>
              <a:tr h="1531620">
                <a:tc>
                  <a:txBody>
                    <a:bodyPr/>
                    <a:lstStyle/>
                    <a:p>
                      <a:pPr algn="just"/>
                      <a:r>
                        <a:rPr lang="en-US" sz="1100">
                          <a:latin typeface="Times New Roman" panose="02020603050405020304" pitchFamily="18" charset="0"/>
                          <a:cs typeface="Times New Roman" panose="02020603050405020304" pitchFamily="18" charset="0"/>
                        </a:rPr>
                        <a:t>4</a:t>
                      </a:r>
                      <a:endParaRPr lang="en-IN" sz="1100" dirty="0">
                        <a:latin typeface="Times New Roman" panose="02020603050405020304" pitchFamily="18" charset="0"/>
                        <a:cs typeface="Times New Roman" panose="02020603050405020304" pitchFamily="18" charset="0"/>
                      </a:endParaRPr>
                    </a:p>
                  </a:txBody>
                  <a:tcPr marL="68580" marR="68580" marT="34290" marB="34290">
                    <a:solidFill>
                      <a:schemeClr val="accent3"/>
                    </a:solidFill>
                  </a:tcPr>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Times New Roman" panose="02020603050405020304" pitchFamily="18" charset="0"/>
                          <a:ea typeface="+mn-ea"/>
                          <a:cs typeface="Times New Roman" panose="02020603050405020304" pitchFamily="18" charset="0"/>
                        </a:rPr>
                        <a:t>2024</a:t>
                      </a:r>
                      <a:endParaRPr lang="en-IN"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accent3"/>
                    </a:solidFill>
                  </a:tcPr>
                </a:tc>
                <a:tc>
                  <a:txBody>
                    <a:bodyPr/>
                    <a:lstStyle/>
                    <a:p>
                      <a:pPr algn="just"/>
                      <a:r>
                        <a:rPr lang="en-IN" sz="1350" kern="1200" dirty="0">
                          <a:solidFill>
                            <a:schemeClr val="dk1"/>
                          </a:solidFill>
                          <a:effectLst/>
                          <a:latin typeface="+mn-lt"/>
                          <a:ea typeface="+mn-ea"/>
                          <a:cs typeface="+mn-cs"/>
                        </a:rPr>
                        <a:t>M. </a:t>
                      </a:r>
                      <a:r>
                        <a:rPr lang="en-IN" sz="1350" kern="1200" dirty="0" err="1">
                          <a:solidFill>
                            <a:schemeClr val="dk1"/>
                          </a:solidFill>
                          <a:effectLst/>
                          <a:latin typeface="+mn-lt"/>
                          <a:ea typeface="+mn-ea"/>
                          <a:cs typeface="+mn-cs"/>
                        </a:rPr>
                        <a:t>Ozturk</a:t>
                      </a:r>
                      <a:r>
                        <a:rPr lang="en-IN" sz="1350" kern="1200" dirty="0">
                          <a:solidFill>
                            <a:schemeClr val="dk1"/>
                          </a:solidFill>
                          <a:effectLst/>
                          <a:latin typeface="+mn-lt"/>
                          <a:ea typeface="+mn-ea"/>
                          <a:cs typeface="+mn-cs"/>
                        </a:rPr>
                        <a:t>, A. </a:t>
                      </a:r>
                      <a:r>
                        <a:rPr lang="en-IN" sz="1350" kern="1200" dirty="0" err="1">
                          <a:solidFill>
                            <a:schemeClr val="dk1"/>
                          </a:solidFill>
                          <a:effectLst/>
                          <a:latin typeface="+mn-lt"/>
                          <a:ea typeface="+mn-ea"/>
                          <a:cs typeface="+mn-cs"/>
                        </a:rPr>
                        <a:t>Demir</a:t>
                      </a:r>
                      <a:r>
                        <a:rPr lang="en-IN" sz="1350" kern="1200" dirty="0">
                          <a:solidFill>
                            <a:schemeClr val="dk1"/>
                          </a:solidFill>
                          <a:effectLst/>
                          <a:latin typeface="+mn-lt"/>
                          <a:ea typeface="+mn-ea"/>
                          <a:cs typeface="+mn-cs"/>
                        </a:rPr>
                        <a:t>, Z. </a:t>
                      </a:r>
                      <a:r>
                        <a:rPr lang="en-IN" sz="1350" kern="1200" dirty="0" err="1">
                          <a:solidFill>
                            <a:schemeClr val="dk1"/>
                          </a:solidFill>
                          <a:effectLst/>
                          <a:latin typeface="+mn-lt"/>
                          <a:ea typeface="+mn-ea"/>
                          <a:cs typeface="+mn-cs"/>
                        </a:rPr>
                        <a:t>Arslan</a:t>
                      </a:r>
                      <a:r>
                        <a:rPr lang="en-IN" sz="1350" kern="1200" dirty="0">
                          <a:solidFill>
                            <a:schemeClr val="dk1"/>
                          </a:solidFill>
                          <a:effectLst/>
                          <a:latin typeface="+mn-lt"/>
                          <a:ea typeface="+mn-ea"/>
                          <a:cs typeface="+mn-cs"/>
                        </a:rPr>
                        <a:t>, and O. </a:t>
                      </a:r>
                      <a:r>
                        <a:rPr lang="en-IN" sz="1350" kern="1200" dirty="0" err="1">
                          <a:solidFill>
                            <a:schemeClr val="dk1"/>
                          </a:solidFill>
                          <a:effectLst/>
                          <a:latin typeface="+mn-lt"/>
                          <a:ea typeface="+mn-ea"/>
                          <a:cs typeface="+mn-cs"/>
                        </a:rPr>
                        <a:t>Caliskan</a:t>
                      </a:r>
                      <a:endParaRPr lang="en-IN" sz="1200" b="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accent3"/>
                    </a:solidFill>
                  </a:tcPr>
                </a:tc>
                <a:tc>
                  <a:txBody>
                    <a:bodyPr/>
                    <a:lstStyle/>
                    <a:p>
                      <a:pPr algn="just"/>
                      <a:r>
                        <a:rPr lang="en-US" sz="1200" b="0" kern="1200" dirty="0">
                          <a:solidFill>
                            <a:schemeClr val="tx1"/>
                          </a:solidFill>
                          <a:effectLst/>
                          <a:latin typeface="Times New Roman" panose="02020603050405020304" pitchFamily="18" charset="0"/>
                          <a:ea typeface="+mn-ea"/>
                          <a:cs typeface="Times New Roman" panose="02020603050405020304" pitchFamily="18" charset="0"/>
                        </a:rPr>
                        <a:t>Dynamic </a:t>
                      </a:r>
                      <a:r>
                        <a:rPr lang="en-US" sz="1200" b="0" kern="1200" dirty="0" err="1">
                          <a:solidFill>
                            <a:schemeClr val="tx1"/>
                          </a:solidFill>
                          <a:effectLst/>
                          <a:latin typeface="Times New Roman" panose="02020603050405020304" pitchFamily="18" charset="0"/>
                          <a:ea typeface="+mn-ea"/>
                          <a:cs typeface="Times New Roman" panose="02020603050405020304" pitchFamily="18" charset="0"/>
                        </a:rPr>
                        <a:t>Behavioural</a:t>
                      </a:r>
                      <a:r>
                        <a:rPr lang="en-US" sz="1200" b="0" kern="1200" dirty="0">
                          <a:solidFill>
                            <a:schemeClr val="tx1"/>
                          </a:solidFill>
                          <a:effectLst/>
                          <a:latin typeface="Times New Roman" panose="02020603050405020304" pitchFamily="18" charset="0"/>
                          <a:ea typeface="+mn-ea"/>
                          <a:cs typeface="Times New Roman" panose="02020603050405020304" pitchFamily="18" charset="0"/>
                        </a:rPr>
                        <a:t> Analysis of Privacy-Breaching and Data Theft Ransomware</a:t>
                      </a:r>
                      <a:endParaRPr lang="en-IN" sz="1200" b="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accent3"/>
                    </a:solidFill>
                  </a:tcPr>
                </a:tc>
                <a:tc>
                  <a:txBody>
                    <a:bodyPr/>
                    <a:lstStyle/>
                    <a:p>
                      <a:pPr algn="just"/>
                      <a:r>
                        <a:rPr lang="en-IN" sz="1350" kern="1200" dirty="0">
                          <a:solidFill>
                            <a:schemeClr val="dk1"/>
                          </a:solidFill>
                          <a:effectLst/>
                          <a:latin typeface="+mn-lt"/>
                          <a:ea typeface="+mn-ea"/>
                          <a:cs typeface="+mn-cs"/>
                        </a:rPr>
                        <a:t>This paper presents a dynamic </a:t>
                      </a:r>
                      <a:r>
                        <a:rPr lang="en-IN" sz="1350" kern="1200" dirty="0" err="1">
                          <a:solidFill>
                            <a:schemeClr val="dk1"/>
                          </a:solidFill>
                          <a:effectLst/>
                          <a:latin typeface="+mn-lt"/>
                          <a:ea typeface="+mn-ea"/>
                          <a:cs typeface="+mn-cs"/>
                        </a:rPr>
                        <a:t>behavioral</a:t>
                      </a:r>
                      <a:r>
                        <a:rPr lang="en-IN" sz="1350" kern="1200" dirty="0">
                          <a:solidFill>
                            <a:schemeClr val="dk1"/>
                          </a:solidFill>
                          <a:effectLst/>
                          <a:latin typeface="+mn-lt"/>
                          <a:ea typeface="+mn-ea"/>
                          <a:cs typeface="+mn-cs"/>
                        </a:rPr>
                        <a:t> analysis framework targeting ransomware involved in privacy breaches and data theft. </a:t>
                      </a:r>
                      <a:endParaRPr lang="en-IN" sz="12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34290" marB="34290">
                    <a:solidFill>
                      <a:schemeClr val="accent3"/>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331281028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D9B247"/>
      </a:accent1>
      <a:accent2>
        <a:srgbClr val="CC702D"/>
      </a:accent2>
      <a:accent3>
        <a:srgbClr val="B53A31"/>
      </a:accent3>
      <a:accent4>
        <a:srgbClr val="815F56"/>
      </a:accent4>
      <a:accent5>
        <a:srgbClr val="AE9E7C"/>
      </a:accent5>
      <a:accent6>
        <a:srgbClr val="7B8865"/>
      </a:accent6>
      <a:hlink>
        <a:srgbClr val="BB7826"/>
      </a:hlink>
      <a:folHlink>
        <a:srgbClr val="CF9C5F"/>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xmlns="" name="Organic" id="{28CDC826-8792-45C0-861B-85EB3ADEDA33}" vid="{E4E49EB0-FB00-41F5-9359-4843D783A23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2253</TotalTime>
  <Words>5809</Words>
  <Application>Microsoft Office PowerPoint</Application>
  <PresentationFormat>On-screen Show (16:9)</PresentationFormat>
  <Paragraphs>280</Paragraphs>
  <Slides>55</Slides>
  <Notes>19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55</vt:i4>
      </vt:variant>
    </vt:vector>
  </HeadingPairs>
  <TitlesOfParts>
    <vt:vector size="68" baseType="lpstr">
      <vt:lpstr>Arial</vt:lpstr>
      <vt:lpstr>Times New Roman</vt:lpstr>
      <vt:lpstr>Poppins Black</vt:lpstr>
      <vt:lpstr>Wingdings</vt:lpstr>
      <vt:lpstr>Calibri</vt:lpstr>
      <vt:lpstr>Times</vt:lpstr>
      <vt:lpstr>Garamond</vt:lpstr>
      <vt:lpstr>Poppins</vt:lpstr>
      <vt:lpstr>Cambria Math</vt:lpstr>
      <vt:lpstr>SimSun</vt:lpstr>
      <vt:lpstr>Symbol</vt:lpstr>
      <vt:lpstr>Bebas Neue</vt:lpstr>
      <vt:lpstr>Organic</vt:lpstr>
      <vt:lpstr>Slide 1</vt:lpstr>
      <vt:lpstr>Contents of the presentation</vt:lpstr>
      <vt:lpstr>Project Description</vt:lpstr>
      <vt:lpstr>Problem Statement</vt:lpstr>
      <vt:lpstr>Objective of the Project</vt:lpstr>
      <vt:lpstr>Slide 6</vt:lpstr>
      <vt:lpstr>Slide 7</vt:lpstr>
      <vt:lpstr>Literature Survey</vt:lpstr>
      <vt:lpstr>Slide 9</vt:lpstr>
      <vt:lpstr>Slide 10</vt:lpstr>
      <vt:lpstr>Slide 11</vt:lpstr>
      <vt:lpstr>Proposed System</vt:lpstr>
      <vt:lpstr>Slide 13</vt:lpstr>
      <vt:lpstr>Architecture</vt:lpstr>
      <vt:lpstr>Resource Requirements</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Research Gap analysis</vt:lpstr>
      <vt:lpstr>Slide 30</vt:lpstr>
      <vt:lpstr>Slide 31</vt:lpstr>
      <vt:lpstr>Implementation</vt:lpstr>
      <vt:lpstr>Data Description</vt:lpstr>
      <vt:lpstr>Slide 34</vt:lpstr>
      <vt:lpstr>Exploratory Data Analysis </vt:lpstr>
      <vt:lpstr>Pre-processing steps</vt:lpstr>
      <vt:lpstr>Algorithm Definition</vt:lpstr>
      <vt:lpstr>Slide 38</vt:lpstr>
      <vt:lpstr>Slide 39</vt:lpstr>
      <vt:lpstr>Slide 40</vt:lpstr>
      <vt:lpstr>Classification Models </vt:lpstr>
      <vt:lpstr>Slide 42</vt:lpstr>
      <vt:lpstr>Slide 43</vt:lpstr>
      <vt:lpstr>Slide 44</vt:lpstr>
      <vt:lpstr>Slide 45</vt:lpstr>
      <vt:lpstr>Slide 46</vt:lpstr>
      <vt:lpstr>Slide 47</vt:lpstr>
      <vt:lpstr>Slide 48</vt:lpstr>
      <vt:lpstr>Slide 49</vt:lpstr>
      <vt:lpstr>Slide 50</vt:lpstr>
      <vt:lpstr>Future Scope</vt:lpstr>
      <vt:lpstr>Conclusion</vt:lpstr>
      <vt:lpstr>Slide 53</vt:lpstr>
      <vt:lpstr>Slide 54</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Tips to Prepare for an Exam</dc:title>
  <dc:creator>Nagam Chenchulakshmi</dc:creator>
  <cp:lastModifiedBy>saite</cp:lastModifiedBy>
  <cp:revision>173</cp:revision>
  <dcterms:created xsi:type="dcterms:W3CDTF">2024-08-17T15:37:17Z</dcterms:created>
  <dcterms:modified xsi:type="dcterms:W3CDTF">2025-11-28T19:30:20Z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A3CB773200E643D59878B61E75C48E52_12</vt:lpwstr>
  </property>
  <property fmtid="{D5CDD505-2E9C-101B-9397-08002B2CF9AE}" pid="3" name="KSOProductBuildVer">
    <vt:lpwstr>1033-12.2.0.17119</vt:lpwstr>
  </property>
</Properties>
</file>